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96" r:id="rId1"/>
  </p:sldMasterIdLst>
  <p:notesMasterIdLst>
    <p:notesMasterId r:id="rId18"/>
  </p:notesMasterIdLst>
  <p:sldIdLst>
    <p:sldId id="426" r:id="rId2"/>
    <p:sldId id="433" r:id="rId3"/>
    <p:sldId id="427" r:id="rId4"/>
    <p:sldId id="495" r:id="rId5"/>
    <p:sldId id="497" r:id="rId6"/>
    <p:sldId id="498" r:id="rId7"/>
    <p:sldId id="496" r:id="rId8"/>
    <p:sldId id="499" r:id="rId9"/>
    <p:sldId id="500" r:id="rId10"/>
    <p:sldId id="501" r:id="rId11"/>
    <p:sldId id="502" r:id="rId12"/>
    <p:sldId id="503" r:id="rId13"/>
    <p:sldId id="476" r:id="rId14"/>
    <p:sldId id="504" r:id="rId15"/>
    <p:sldId id="505" r:id="rId16"/>
    <p:sldId id="434" r:id="rId17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2825" autoAdjust="0"/>
  </p:normalViewPr>
  <p:slideViewPr>
    <p:cSldViewPr>
      <p:cViewPr>
        <p:scale>
          <a:sx n="100" d="100"/>
          <a:sy n="100" d="100"/>
        </p:scale>
        <p:origin x="-1344" y="-296"/>
      </p:cViewPr>
      <p:guideLst>
        <p:guide orient="horz" pos="136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14300" cy="1143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139CB-FC8D-44BF-B5C4-C14ECADF62A0}" type="datetimeFigureOut">
              <a:rPr lang="en-US" smtClean="0"/>
              <a:t>2/18/15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CE615-EFDB-420A-87DA-FB6ECB771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3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E615-EFDB-420A-87DA-FB6ECB7719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78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E615-EFDB-420A-87DA-FB6ECB7719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90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E615-EFDB-420A-87DA-FB6ECB7719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06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E615-EFDB-420A-87DA-FB6ECB7719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11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E615-EFDB-420A-87DA-FB6ECB7719F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395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E615-EFDB-420A-87DA-FB6ECB7719F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1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E615-EFDB-420A-87DA-FB6ECB7719F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1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E615-EFDB-420A-87DA-FB6ECB7719F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96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3810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t's Re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221877" y="183731"/>
            <a:ext cx="2749923" cy="556589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accent5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dirty="0" smtClean="0">
                <a:solidFill>
                  <a:schemeClr val="bg1"/>
                </a:solidFill>
                <a:latin typeface="Orly's Font 2" pitchFamily="66" charset="0"/>
              </a:rPr>
              <a:t>Let’s Review</a:t>
            </a:r>
            <a:endParaRPr lang="en-US" sz="2400" dirty="0">
              <a:solidFill>
                <a:schemeClr val="bg1"/>
              </a:solidFill>
              <a:latin typeface="Orly's Font 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883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 Common Misunderstan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221876" y="183731"/>
            <a:ext cx="5035924" cy="559219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accent5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dirty="0" smtClean="0">
                <a:solidFill>
                  <a:schemeClr val="bg1"/>
                </a:solidFill>
                <a:latin typeface="Orly's Font 2" pitchFamily="66" charset="0"/>
              </a:rPr>
              <a:t>A Common Misunderstanding</a:t>
            </a:r>
            <a:endParaRPr lang="en-US" sz="2400" dirty="0">
              <a:solidFill>
                <a:schemeClr val="bg1"/>
              </a:solidFill>
              <a:latin typeface="Orly's Font 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026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re Les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221877" y="183731"/>
            <a:ext cx="2635623" cy="556589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accent5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dirty="0" smtClean="0">
                <a:solidFill>
                  <a:schemeClr val="bg1"/>
                </a:solidFill>
                <a:latin typeface="Orly's Font 2" pitchFamily="66" charset="0"/>
              </a:rPr>
              <a:t>Core Lesson</a:t>
            </a:r>
            <a:endParaRPr lang="en-US" sz="2400" dirty="0">
              <a:solidFill>
                <a:schemeClr val="bg1"/>
              </a:solidFill>
              <a:latin typeface="Orly's Font 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673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" y="102870"/>
            <a:ext cx="8915400" cy="4320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4" name="Picture 3" descr="C:\Users\Eric Westendorf\Dropbox\LearnZillion\marketing\Logo\NEW LOGO!\LearnZillion just the long logo-01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8" y="4606572"/>
            <a:ext cx="2400301" cy="48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9" r:id="rId2"/>
    <p:sldLayoutId id="2147483702" r:id="rId3"/>
    <p:sldLayoutId id="2147483715" r:id="rId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4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9pPr>
    </p:titleStyle>
    <p:bodyStyle>
      <a:lvl1pPr marL="228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Orly's Font 2" pitchFamily="66" charset="0"/>
          <a:ea typeface="+mn-ea"/>
          <a:cs typeface="+mn-cs"/>
        </a:defRPr>
      </a:lvl1pPr>
      <a:lvl2pPr marL="5715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Orly's Font 2" pitchFamily="66" charset="0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Orly's Font 2" pitchFamily="66" charset="0"/>
          <a:ea typeface="+mn-ea"/>
          <a:cs typeface="+mn-cs"/>
        </a:defRPr>
      </a:lvl3pPr>
      <a:lvl4pPr marL="12573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Orly's Font 2" pitchFamily="66" charset="0"/>
          <a:ea typeface="+mn-ea"/>
          <a:cs typeface="+mn-cs"/>
        </a:defRPr>
      </a:lvl4pPr>
      <a:lvl5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Orly's Font 2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1828800" y="1657350"/>
            <a:ext cx="5486400" cy="1384995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accent5"/>
                </a:solidFill>
              </a:rPr>
              <a:t>How can a coordinate plane help us see patterns in real-world situations?</a:t>
            </a:r>
            <a:endParaRPr lang="en-US" sz="28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942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118326"/>
              </p:ext>
            </p:extLst>
          </p:nvPr>
        </p:nvGraphicFramePr>
        <p:xfrm>
          <a:off x="2628900" y="1711362"/>
          <a:ext cx="402336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Tickets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 $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 Placeholder 2"/>
          <p:cNvSpPr txBox="1">
            <a:spLocks/>
          </p:cNvSpPr>
          <p:nvPr/>
        </p:nvSpPr>
        <p:spPr bwMode="auto">
          <a:xfrm>
            <a:off x="3200400" y="2098151"/>
            <a:ext cx="640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  <a:latin typeface="Orly's Font 2" pitchFamily="66" charset="0"/>
              </a:rPr>
              <a:t>1</a:t>
            </a:r>
            <a:endParaRPr lang="en-US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 bwMode="auto">
          <a:xfrm>
            <a:off x="3230880" y="2436586"/>
            <a:ext cx="640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>
                <a:solidFill>
                  <a:schemeClr val="accent1"/>
                </a:solidFill>
                <a:latin typeface="Orly's Font 2" pitchFamily="66" charset="0"/>
              </a:rPr>
              <a:t>2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3240405" y="2879199"/>
            <a:ext cx="640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>
                <a:solidFill>
                  <a:schemeClr val="accent1"/>
                </a:solidFill>
                <a:latin typeface="Orly's Font 2" pitchFamily="66" charset="0"/>
              </a:rPr>
              <a:t>3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3240405" y="3245613"/>
            <a:ext cx="640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>
                <a:solidFill>
                  <a:schemeClr val="accent1"/>
                </a:solidFill>
                <a:latin typeface="Orly's Font 2" pitchFamily="66" charset="0"/>
              </a:rPr>
              <a:t>4</a:t>
            </a:r>
          </a:p>
        </p:txBody>
      </p:sp>
      <p:sp>
        <p:nvSpPr>
          <p:cNvPr id="9" name="Text Placeholder 2"/>
          <p:cNvSpPr txBox="1">
            <a:spLocks/>
          </p:cNvSpPr>
          <p:nvPr/>
        </p:nvSpPr>
        <p:spPr bwMode="auto">
          <a:xfrm>
            <a:off x="5217795" y="2079100"/>
            <a:ext cx="640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>
                <a:solidFill>
                  <a:schemeClr val="accent5"/>
                </a:solidFill>
                <a:latin typeface="Orly's Font 2" pitchFamily="66" charset="0"/>
              </a:rPr>
              <a:t>7</a:t>
            </a:r>
          </a:p>
        </p:txBody>
      </p:sp>
      <p:sp>
        <p:nvSpPr>
          <p:cNvPr id="10" name="Text Placeholder 2"/>
          <p:cNvSpPr txBox="1">
            <a:spLocks/>
          </p:cNvSpPr>
          <p:nvPr/>
        </p:nvSpPr>
        <p:spPr bwMode="auto">
          <a:xfrm>
            <a:off x="5248275" y="2445514"/>
            <a:ext cx="640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accent5"/>
                </a:solidFill>
                <a:latin typeface="Orly's Font 2" pitchFamily="66" charset="0"/>
              </a:rPr>
              <a:t>14</a:t>
            </a:r>
            <a:endParaRPr lang="en-US" dirty="0">
              <a:solidFill>
                <a:schemeClr val="accent5"/>
              </a:solidFill>
              <a:latin typeface="Orly's Font 2" pitchFamily="66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 bwMode="auto">
          <a:xfrm>
            <a:off x="5257800" y="2879200"/>
            <a:ext cx="640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accent5"/>
                </a:solidFill>
                <a:latin typeface="Orly's Font 2" pitchFamily="66" charset="0"/>
              </a:rPr>
              <a:t>21</a:t>
            </a:r>
            <a:endParaRPr lang="en-US" dirty="0">
              <a:solidFill>
                <a:schemeClr val="accent5"/>
              </a:solidFill>
              <a:latin typeface="Orly's Font 2" pitchFamily="66" charset="0"/>
            </a:endParaRPr>
          </a:p>
        </p:txBody>
      </p:sp>
      <p:sp>
        <p:nvSpPr>
          <p:cNvPr id="12" name="Text Placeholder 2"/>
          <p:cNvSpPr txBox="1">
            <a:spLocks/>
          </p:cNvSpPr>
          <p:nvPr/>
        </p:nvSpPr>
        <p:spPr bwMode="auto">
          <a:xfrm>
            <a:off x="5248275" y="3250675"/>
            <a:ext cx="640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accent5"/>
                </a:solidFill>
                <a:latin typeface="Orly's Font 2" pitchFamily="66" charset="0"/>
              </a:rPr>
              <a:t>28</a:t>
            </a:r>
            <a:endParaRPr lang="en-US" dirty="0">
              <a:solidFill>
                <a:schemeClr val="accent5"/>
              </a:solidFill>
              <a:latin typeface="Orly's Font 2" pitchFamily="66" charset="0"/>
            </a:endParaRPr>
          </a:p>
        </p:txBody>
      </p:sp>
      <p:sp>
        <p:nvSpPr>
          <p:cNvPr id="20" name="Cloud Callout 19"/>
          <p:cNvSpPr/>
          <p:nvPr/>
        </p:nvSpPr>
        <p:spPr>
          <a:xfrm>
            <a:off x="80010" y="867520"/>
            <a:ext cx="2926080" cy="1361330"/>
          </a:xfrm>
          <a:prstGeom prst="cloudCallout">
            <a:avLst>
              <a:gd name="adj1" fmla="val 49368"/>
              <a:gd name="adj2" fmla="val 107983"/>
            </a:avLst>
          </a:prstGeom>
          <a:solidFill>
            <a:schemeClr val="accent2"/>
          </a:solidFill>
          <a:ln w="3810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Orly's Font 2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1190090"/>
            <a:ext cx="2171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Orly's Font 2" pitchFamily="66" charset="0"/>
                <a:ea typeface="Verdana" pitchFamily="34" charset="0"/>
                <a:cs typeface="Verdana" pitchFamily="34" charset="0"/>
              </a:rPr>
              <a:t>Create Ordered Pairs</a:t>
            </a:r>
            <a:endParaRPr lang="en-US" dirty="0" smtClean="0">
              <a:solidFill>
                <a:schemeClr val="accent4">
                  <a:lumMod val="50000"/>
                </a:schemeClr>
              </a:solidFill>
              <a:latin typeface="Orly's Font 2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Text Placeholder 2"/>
          <p:cNvSpPr txBox="1">
            <a:spLocks/>
          </p:cNvSpPr>
          <p:nvPr/>
        </p:nvSpPr>
        <p:spPr bwMode="auto">
          <a:xfrm>
            <a:off x="7109460" y="2056692"/>
            <a:ext cx="109728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  <a:latin typeface="Orly's Font 2" pitchFamily="66" charset="0"/>
              </a:rPr>
              <a:t>(1,7)</a:t>
            </a:r>
            <a:endParaRPr lang="en-US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sp>
        <p:nvSpPr>
          <p:cNvPr id="24" name="Text Placeholder 2"/>
          <p:cNvSpPr txBox="1">
            <a:spLocks/>
          </p:cNvSpPr>
          <p:nvPr/>
        </p:nvSpPr>
        <p:spPr bwMode="auto">
          <a:xfrm>
            <a:off x="6515100" y="1379805"/>
            <a:ext cx="228600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000" dirty="0" smtClean="0">
                <a:solidFill>
                  <a:schemeClr val="accent1"/>
                </a:solidFill>
                <a:latin typeface="Orly's Font 2" pitchFamily="66" charset="0"/>
              </a:rPr>
              <a:t>Ordered Pairs 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2000" dirty="0" smtClean="0">
                <a:solidFill>
                  <a:schemeClr val="accent1"/>
                </a:solidFill>
                <a:latin typeface="Orly's Font 2" pitchFamily="66" charset="0"/>
              </a:rPr>
              <a:t>(</a:t>
            </a:r>
            <a:r>
              <a:rPr lang="en-US" sz="2000" dirty="0" err="1" smtClean="0">
                <a:solidFill>
                  <a:schemeClr val="accent1"/>
                </a:solidFill>
                <a:latin typeface="Orly's Font 2" pitchFamily="66" charset="0"/>
              </a:rPr>
              <a:t>x,y</a:t>
            </a:r>
            <a:r>
              <a:rPr lang="en-US" sz="2000" dirty="0" smtClean="0">
                <a:solidFill>
                  <a:schemeClr val="accent1"/>
                </a:solidFill>
                <a:latin typeface="Orly's Font 2" pitchFamily="66" charset="0"/>
              </a:rPr>
              <a:t>)</a:t>
            </a:r>
            <a:endParaRPr lang="en-US" sz="2000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sp>
        <p:nvSpPr>
          <p:cNvPr id="25" name="Text Placeholder 2"/>
          <p:cNvSpPr txBox="1">
            <a:spLocks/>
          </p:cNvSpPr>
          <p:nvPr/>
        </p:nvSpPr>
        <p:spPr bwMode="auto">
          <a:xfrm>
            <a:off x="7173366" y="2422000"/>
            <a:ext cx="109728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  <a:latin typeface="Orly's Font 2" pitchFamily="66" charset="0"/>
              </a:rPr>
              <a:t>(2,14)</a:t>
            </a:r>
            <a:endParaRPr lang="en-US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sp>
        <p:nvSpPr>
          <p:cNvPr id="26" name="Text Placeholder 2"/>
          <p:cNvSpPr txBox="1">
            <a:spLocks/>
          </p:cNvSpPr>
          <p:nvPr/>
        </p:nvSpPr>
        <p:spPr bwMode="auto">
          <a:xfrm>
            <a:off x="7173366" y="2793475"/>
            <a:ext cx="109728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  <a:latin typeface="Orly's Font 2" pitchFamily="66" charset="0"/>
              </a:rPr>
              <a:t>(3,21)</a:t>
            </a:r>
            <a:endParaRPr lang="en-US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sp>
        <p:nvSpPr>
          <p:cNvPr id="27" name="Text Placeholder 2"/>
          <p:cNvSpPr txBox="1">
            <a:spLocks/>
          </p:cNvSpPr>
          <p:nvPr/>
        </p:nvSpPr>
        <p:spPr bwMode="auto">
          <a:xfrm>
            <a:off x="7173366" y="3150783"/>
            <a:ext cx="11887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  <a:latin typeface="Orly's Font 2" pitchFamily="66" charset="0"/>
              </a:rPr>
              <a:t>(4,28)</a:t>
            </a:r>
            <a:endParaRPr lang="en-US" dirty="0">
              <a:solidFill>
                <a:schemeClr val="accent1"/>
              </a:solidFill>
              <a:latin typeface="Orly's Font 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59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81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02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403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4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10" grpId="0"/>
      <p:bldP spid="11" grpId="0"/>
      <p:bldP spid="12" grpId="0"/>
      <p:bldP spid="20" grpId="0" animBg="1"/>
      <p:bldP spid="21" grpId="0"/>
      <p:bldP spid="23" grpId="0"/>
      <p:bldP spid="24" grpId="0"/>
      <p:bldP spid="25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11" y="796116"/>
            <a:ext cx="4554068" cy="448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7" name="Group 36"/>
          <p:cNvGrpSpPr/>
          <p:nvPr/>
        </p:nvGrpSpPr>
        <p:grpSpPr>
          <a:xfrm>
            <a:off x="525410" y="916305"/>
            <a:ext cx="4929988" cy="4103530"/>
            <a:chOff x="525410" y="916305"/>
            <a:chExt cx="4929988" cy="4103530"/>
          </a:xfrm>
        </p:grpSpPr>
        <p:sp>
          <p:nvSpPr>
            <p:cNvPr id="4" name="Text Placeholder 3"/>
            <p:cNvSpPr txBox="1">
              <a:spLocks/>
            </p:cNvSpPr>
            <p:nvPr/>
          </p:nvSpPr>
          <p:spPr bwMode="auto">
            <a:xfrm>
              <a:off x="4120116" y="4009378"/>
              <a:ext cx="1335282" cy="632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2800" dirty="0" smtClean="0">
                  <a:solidFill>
                    <a:schemeClr val="accent5"/>
                  </a:solidFill>
                  <a:latin typeface="Orly's Font 2" pitchFamily="66" charset="0"/>
                </a:rPr>
                <a:t>X Axis</a:t>
              </a:r>
            </a:p>
          </p:txBody>
        </p:sp>
        <p:sp>
          <p:nvSpPr>
            <p:cNvPr id="5" name="Text Placeholder 3"/>
            <p:cNvSpPr txBox="1">
              <a:spLocks/>
            </p:cNvSpPr>
            <p:nvPr/>
          </p:nvSpPr>
          <p:spPr bwMode="auto">
            <a:xfrm>
              <a:off x="1194036" y="916305"/>
              <a:ext cx="1335282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2800" dirty="0">
                  <a:solidFill>
                    <a:schemeClr val="accent5"/>
                  </a:solidFill>
                  <a:latin typeface="Orly's Font 2" pitchFamily="66" charset="0"/>
                </a:rPr>
                <a:t>Y</a:t>
              </a:r>
              <a:r>
                <a:rPr lang="en-US" sz="2800" dirty="0" smtClean="0">
                  <a:solidFill>
                    <a:schemeClr val="accent5"/>
                  </a:solidFill>
                  <a:latin typeface="Orly's Font 2" pitchFamily="66" charset="0"/>
                </a:rPr>
                <a:t> Axis</a:t>
              </a:r>
            </a:p>
          </p:txBody>
        </p:sp>
        <p:sp>
          <p:nvSpPr>
            <p:cNvPr id="6" name="Text Placeholder 3"/>
            <p:cNvSpPr txBox="1">
              <a:spLocks/>
            </p:cNvSpPr>
            <p:nvPr/>
          </p:nvSpPr>
          <p:spPr bwMode="auto">
            <a:xfrm>
              <a:off x="582925" y="4654075"/>
              <a:ext cx="27432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0</a:t>
              </a:r>
            </a:p>
          </p:txBody>
        </p:sp>
        <p:sp>
          <p:nvSpPr>
            <p:cNvPr id="7" name="Text Placeholder 3"/>
            <p:cNvSpPr txBox="1">
              <a:spLocks/>
            </p:cNvSpPr>
            <p:nvPr/>
          </p:nvSpPr>
          <p:spPr bwMode="auto">
            <a:xfrm>
              <a:off x="582925" y="4223861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>
                  <a:solidFill>
                    <a:schemeClr val="accent5"/>
                  </a:solidFill>
                  <a:latin typeface="Orly's Font 2" pitchFamily="66" charset="0"/>
                </a:rPr>
                <a:t>3</a:t>
              </a:r>
              <a:endParaRPr lang="en-US" sz="1400" dirty="0" smtClean="0">
                <a:solidFill>
                  <a:schemeClr val="accent5"/>
                </a:solidFill>
                <a:latin typeface="Orly's Font 2" pitchFamily="66" charset="0"/>
              </a:endParaRPr>
            </a:p>
          </p:txBody>
        </p:sp>
        <p:sp>
          <p:nvSpPr>
            <p:cNvPr id="8" name="Text Placeholder 3"/>
            <p:cNvSpPr txBox="1">
              <a:spLocks/>
            </p:cNvSpPr>
            <p:nvPr/>
          </p:nvSpPr>
          <p:spPr bwMode="auto">
            <a:xfrm>
              <a:off x="1056876" y="4641521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1</a:t>
              </a:r>
            </a:p>
          </p:txBody>
        </p:sp>
        <p:sp>
          <p:nvSpPr>
            <p:cNvPr id="9" name="Text Placeholder 3"/>
            <p:cNvSpPr txBox="1">
              <a:spLocks/>
            </p:cNvSpPr>
            <p:nvPr/>
          </p:nvSpPr>
          <p:spPr bwMode="auto">
            <a:xfrm>
              <a:off x="559273" y="3872218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>
                  <a:solidFill>
                    <a:schemeClr val="accent5"/>
                  </a:solidFill>
                  <a:latin typeface="Orly's Font 2" pitchFamily="66" charset="0"/>
                </a:rPr>
                <a:t>6</a:t>
              </a:r>
              <a:endParaRPr lang="en-US" sz="1400" dirty="0" smtClean="0">
                <a:solidFill>
                  <a:schemeClr val="accent5"/>
                </a:solidFill>
                <a:latin typeface="Orly's Font 2" pitchFamily="66" charset="0"/>
              </a:endParaRPr>
            </a:p>
          </p:txBody>
        </p:sp>
        <p:sp>
          <p:nvSpPr>
            <p:cNvPr id="10" name="Text Placeholder 3"/>
            <p:cNvSpPr txBox="1">
              <a:spLocks/>
            </p:cNvSpPr>
            <p:nvPr/>
          </p:nvSpPr>
          <p:spPr bwMode="auto">
            <a:xfrm>
              <a:off x="559273" y="3585126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>
                  <a:solidFill>
                    <a:schemeClr val="accent5"/>
                  </a:solidFill>
                  <a:latin typeface="Orly's Font 2" pitchFamily="66" charset="0"/>
                </a:rPr>
                <a:t>9</a:t>
              </a:r>
              <a:endParaRPr lang="en-US" sz="1400" dirty="0" smtClean="0">
                <a:solidFill>
                  <a:schemeClr val="accent5"/>
                </a:solidFill>
                <a:latin typeface="Orly's Font 2" pitchFamily="66" charset="0"/>
              </a:endParaRPr>
            </a:p>
          </p:txBody>
        </p:sp>
        <p:sp>
          <p:nvSpPr>
            <p:cNvPr id="11" name="Text Placeholder 3"/>
            <p:cNvSpPr txBox="1">
              <a:spLocks/>
            </p:cNvSpPr>
            <p:nvPr/>
          </p:nvSpPr>
          <p:spPr bwMode="auto">
            <a:xfrm>
              <a:off x="553956" y="3256540"/>
              <a:ext cx="36576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12</a:t>
              </a:r>
            </a:p>
          </p:txBody>
        </p:sp>
        <p:sp>
          <p:nvSpPr>
            <p:cNvPr id="12" name="Text Placeholder 3"/>
            <p:cNvSpPr txBox="1">
              <a:spLocks/>
            </p:cNvSpPr>
            <p:nvPr/>
          </p:nvSpPr>
          <p:spPr bwMode="auto">
            <a:xfrm>
              <a:off x="567899" y="2899236"/>
              <a:ext cx="36576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15</a:t>
              </a:r>
            </a:p>
          </p:txBody>
        </p:sp>
        <p:sp>
          <p:nvSpPr>
            <p:cNvPr id="13" name="Text Placeholder 3"/>
            <p:cNvSpPr txBox="1">
              <a:spLocks/>
            </p:cNvSpPr>
            <p:nvPr/>
          </p:nvSpPr>
          <p:spPr bwMode="auto">
            <a:xfrm>
              <a:off x="567899" y="2568675"/>
              <a:ext cx="36576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18</a:t>
              </a:r>
            </a:p>
          </p:txBody>
        </p:sp>
        <p:sp>
          <p:nvSpPr>
            <p:cNvPr id="14" name="Text Placeholder 3"/>
            <p:cNvSpPr txBox="1">
              <a:spLocks/>
            </p:cNvSpPr>
            <p:nvPr/>
          </p:nvSpPr>
          <p:spPr bwMode="auto">
            <a:xfrm>
              <a:off x="550204" y="2265752"/>
              <a:ext cx="36576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21</a:t>
              </a:r>
            </a:p>
          </p:txBody>
        </p:sp>
        <p:sp>
          <p:nvSpPr>
            <p:cNvPr id="15" name="Text Placeholder 3"/>
            <p:cNvSpPr txBox="1">
              <a:spLocks/>
            </p:cNvSpPr>
            <p:nvPr/>
          </p:nvSpPr>
          <p:spPr bwMode="auto">
            <a:xfrm>
              <a:off x="535249" y="1901114"/>
              <a:ext cx="45720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24</a:t>
              </a:r>
            </a:p>
          </p:txBody>
        </p:sp>
        <p:sp>
          <p:nvSpPr>
            <p:cNvPr id="16" name="Text Placeholder 3"/>
            <p:cNvSpPr txBox="1">
              <a:spLocks/>
            </p:cNvSpPr>
            <p:nvPr/>
          </p:nvSpPr>
          <p:spPr bwMode="auto">
            <a:xfrm>
              <a:off x="525410" y="1612918"/>
              <a:ext cx="45720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27</a:t>
              </a:r>
            </a:p>
          </p:txBody>
        </p:sp>
        <p:sp>
          <p:nvSpPr>
            <p:cNvPr id="17" name="Text Placeholder 3"/>
            <p:cNvSpPr txBox="1">
              <a:spLocks/>
            </p:cNvSpPr>
            <p:nvPr/>
          </p:nvSpPr>
          <p:spPr bwMode="auto">
            <a:xfrm>
              <a:off x="525410" y="1282065"/>
              <a:ext cx="45720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30</a:t>
              </a:r>
            </a:p>
          </p:txBody>
        </p:sp>
        <p:sp>
          <p:nvSpPr>
            <p:cNvPr id="18" name="Text Placeholder 3"/>
            <p:cNvSpPr txBox="1">
              <a:spLocks/>
            </p:cNvSpPr>
            <p:nvPr/>
          </p:nvSpPr>
          <p:spPr bwMode="auto">
            <a:xfrm>
              <a:off x="1695051" y="4641521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>
                  <a:solidFill>
                    <a:schemeClr val="accent5"/>
                  </a:solidFill>
                  <a:latin typeface="Orly's Font 2" pitchFamily="66" charset="0"/>
                </a:rPr>
                <a:t>3</a:t>
              </a:r>
              <a:endParaRPr lang="en-US" sz="1400" dirty="0" smtClean="0">
                <a:solidFill>
                  <a:schemeClr val="accent5"/>
                </a:solidFill>
                <a:latin typeface="Orly's Font 2" pitchFamily="66" charset="0"/>
              </a:endParaRPr>
            </a:p>
          </p:txBody>
        </p:sp>
        <p:sp>
          <p:nvSpPr>
            <p:cNvPr id="19" name="Text Placeholder 3"/>
            <p:cNvSpPr txBox="1">
              <a:spLocks/>
            </p:cNvSpPr>
            <p:nvPr/>
          </p:nvSpPr>
          <p:spPr bwMode="auto">
            <a:xfrm>
              <a:off x="1361676" y="4641521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2</a:t>
              </a:r>
            </a:p>
          </p:txBody>
        </p:sp>
        <p:sp>
          <p:nvSpPr>
            <p:cNvPr id="20" name="Text Placeholder 3"/>
            <p:cNvSpPr txBox="1">
              <a:spLocks/>
            </p:cNvSpPr>
            <p:nvPr/>
          </p:nvSpPr>
          <p:spPr bwMode="auto">
            <a:xfrm>
              <a:off x="2020950" y="4641521"/>
              <a:ext cx="36576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>
                  <a:solidFill>
                    <a:schemeClr val="accent5"/>
                  </a:solidFill>
                  <a:latin typeface="Orly's Font 2" pitchFamily="66" charset="0"/>
                </a:rPr>
                <a:t>4</a:t>
              </a:r>
              <a:endParaRPr lang="en-US" sz="1400" dirty="0" smtClean="0">
                <a:solidFill>
                  <a:schemeClr val="accent5"/>
                </a:solidFill>
                <a:latin typeface="Orly's Font 2" pitchFamily="66" charset="0"/>
              </a:endParaRPr>
            </a:p>
          </p:txBody>
        </p:sp>
        <p:sp>
          <p:nvSpPr>
            <p:cNvPr id="21" name="Text Placeholder 3"/>
            <p:cNvSpPr txBox="1">
              <a:spLocks/>
            </p:cNvSpPr>
            <p:nvPr/>
          </p:nvSpPr>
          <p:spPr bwMode="auto">
            <a:xfrm>
              <a:off x="2362376" y="4641834"/>
              <a:ext cx="36576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5</a:t>
              </a:r>
            </a:p>
          </p:txBody>
        </p:sp>
        <p:sp>
          <p:nvSpPr>
            <p:cNvPr id="22" name="Text Placeholder 3"/>
            <p:cNvSpPr txBox="1">
              <a:spLocks/>
            </p:cNvSpPr>
            <p:nvPr/>
          </p:nvSpPr>
          <p:spPr bwMode="auto">
            <a:xfrm>
              <a:off x="2664270" y="4641521"/>
              <a:ext cx="36576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>
                  <a:solidFill>
                    <a:schemeClr val="accent5"/>
                  </a:solidFill>
                  <a:latin typeface="Orly's Font 2" pitchFamily="66" charset="0"/>
                </a:rPr>
                <a:t>6</a:t>
              </a:r>
              <a:endParaRPr lang="en-US" sz="1400" dirty="0" smtClean="0">
                <a:solidFill>
                  <a:schemeClr val="accent5"/>
                </a:solidFill>
                <a:latin typeface="Orly's Font 2" pitchFamily="66" charset="0"/>
              </a:endParaRPr>
            </a:p>
          </p:txBody>
        </p:sp>
        <p:sp>
          <p:nvSpPr>
            <p:cNvPr id="23" name="Text Placeholder 3"/>
            <p:cNvSpPr txBox="1">
              <a:spLocks/>
            </p:cNvSpPr>
            <p:nvPr/>
          </p:nvSpPr>
          <p:spPr bwMode="auto">
            <a:xfrm>
              <a:off x="3018421" y="4641834"/>
              <a:ext cx="36576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>
                  <a:solidFill>
                    <a:schemeClr val="accent5"/>
                  </a:solidFill>
                  <a:latin typeface="Orly's Font 2" pitchFamily="66" charset="0"/>
                </a:rPr>
                <a:t>7</a:t>
              </a:r>
              <a:endParaRPr lang="en-US" sz="1400" dirty="0" smtClean="0">
                <a:solidFill>
                  <a:schemeClr val="accent5"/>
                </a:solidFill>
                <a:latin typeface="Orly's Font 2" pitchFamily="66" charset="0"/>
              </a:endParaRPr>
            </a:p>
          </p:txBody>
        </p:sp>
        <p:sp>
          <p:nvSpPr>
            <p:cNvPr id="24" name="Text Placeholder 3"/>
            <p:cNvSpPr txBox="1">
              <a:spLocks/>
            </p:cNvSpPr>
            <p:nvPr/>
          </p:nvSpPr>
          <p:spPr bwMode="auto">
            <a:xfrm>
              <a:off x="3363858" y="4654075"/>
              <a:ext cx="45720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>
                  <a:solidFill>
                    <a:schemeClr val="accent5"/>
                  </a:solidFill>
                  <a:latin typeface="Orly's Font 2" pitchFamily="66" charset="0"/>
                </a:rPr>
                <a:t>8</a:t>
              </a:r>
              <a:endParaRPr lang="en-US" sz="1400" dirty="0" smtClean="0">
                <a:solidFill>
                  <a:schemeClr val="accent5"/>
                </a:solidFill>
                <a:latin typeface="Orly's Font 2" pitchFamily="66" charset="0"/>
              </a:endParaRPr>
            </a:p>
          </p:txBody>
        </p:sp>
        <p:sp>
          <p:nvSpPr>
            <p:cNvPr id="25" name="Text Placeholder 3"/>
            <p:cNvSpPr txBox="1">
              <a:spLocks/>
            </p:cNvSpPr>
            <p:nvPr/>
          </p:nvSpPr>
          <p:spPr bwMode="auto">
            <a:xfrm>
              <a:off x="3699907" y="4641521"/>
              <a:ext cx="45720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>
                  <a:solidFill>
                    <a:schemeClr val="accent5"/>
                  </a:solidFill>
                  <a:latin typeface="Orly's Font 2" pitchFamily="66" charset="0"/>
                </a:rPr>
                <a:t>9</a:t>
              </a:r>
              <a:endParaRPr lang="en-US" sz="1400" dirty="0" smtClean="0">
                <a:solidFill>
                  <a:schemeClr val="accent5"/>
                </a:solidFill>
                <a:latin typeface="Orly's Font 2" pitchFamily="66" charset="0"/>
              </a:endParaRPr>
            </a:p>
          </p:txBody>
        </p:sp>
        <p:sp>
          <p:nvSpPr>
            <p:cNvPr id="26" name="Text Placeholder 3"/>
            <p:cNvSpPr txBox="1">
              <a:spLocks/>
            </p:cNvSpPr>
            <p:nvPr/>
          </p:nvSpPr>
          <p:spPr bwMode="auto">
            <a:xfrm>
              <a:off x="3974227" y="4635607"/>
              <a:ext cx="45720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10</a:t>
              </a:r>
            </a:p>
          </p:txBody>
        </p:sp>
      </p:grpSp>
      <p:sp>
        <p:nvSpPr>
          <p:cNvPr id="42" name="Oval 41"/>
          <p:cNvSpPr/>
          <p:nvPr/>
        </p:nvSpPr>
        <p:spPr>
          <a:xfrm>
            <a:off x="1171176" y="3872218"/>
            <a:ext cx="45719" cy="4572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498836" y="3131562"/>
            <a:ext cx="45719" cy="4572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815958" y="2326541"/>
            <a:ext cx="45719" cy="4572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>
            <a:stCxn id="42" idx="0"/>
            <a:endCxn id="43" idx="3"/>
          </p:cNvCxnSpPr>
          <p:nvPr/>
        </p:nvCxnSpPr>
        <p:spPr>
          <a:xfrm flipV="1">
            <a:off x="1194036" y="3170586"/>
            <a:ext cx="311495" cy="701632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2158519" y="1570381"/>
            <a:ext cx="45719" cy="4572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>
            <a:endCxn id="44" idx="4"/>
          </p:cNvCxnSpPr>
          <p:nvPr/>
        </p:nvCxnSpPr>
        <p:spPr>
          <a:xfrm flipV="1">
            <a:off x="1498836" y="2372261"/>
            <a:ext cx="339982" cy="805022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4" idx="4"/>
          </p:cNvCxnSpPr>
          <p:nvPr/>
        </p:nvCxnSpPr>
        <p:spPr>
          <a:xfrm flipV="1">
            <a:off x="1838818" y="1616101"/>
            <a:ext cx="342560" cy="75616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loud Callout 59"/>
          <p:cNvSpPr/>
          <p:nvPr/>
        </p:nvSpPr>
        <p:spPr>
          <a:xfrm>
            <a:off x="3831841" y="231911"/>
            <a:ext cx="2926080" cy="1361330"/>
          </a:xfrm>
          <a:prstGeom prst="cloudCallout">
            <a:avLst>
              <a:gd name="adj1" fmla="val -79759"/>
              <a:gd name="adj2" fmla="val 78834"/>
            </a:avLst>
          </a:prstGeom>
          <a:solidFill>
            <a:schemeClr val="accent2"/>
          </a:solidFill>
          <a:ln w="3810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Orly's Font 2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113646" y="577906"/>
            <a:ext cx="2171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Orly's Font 2" pitchFamily="66" charset="0"/>
                <a:ea typeface="Verdana" pitchFamily="34" charset="0"/>
                <a:cs typeface="Verdana" pitchFamily="34" charset="0"/>
              </a:rPr>
              <a:t>Graph the Ordered Pairs.</a:t>
            </a:r>
            <a:endParaRPr lang="en-US" dirty="0" smtClean="0">
              <a:solidFill>
                <a:schemeClr val="accent4">
                  <a:lumMod val="50000"/>
                </a:schemeClr>
              </a:solidFill>
              <a:latin typeface="Orly's Font 2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" name="Text Placeholder 2"/>
          <p:cNvSpPr txBox="1">
            <a:spLocks/>
          </p:cNvSpPr>
          <p:nvPr/>
        </p:nvSpPr>
        <p:spPr bwMode="auto">
          <a:xfrm>
            <a:off x="7109460" y="2056692"/>
            <a:ext cx="109728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  <a:latin typeface="Orly's Font 2" pitchFamily="66" charset="0"/>
              </a:rPr>
              <a:t>(1,7)</a:t>
            </a:r>
            <a:endParaRPr lang="en-US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sp>
        <p:nvSpPr>
          <p:cNvPr id="47" name="Text Placeholder 2"/>
          <p:cNvSpPr txBox="1">
            <a:spLocks/>
          </p:cNvSpPr>
          <p:nvPr/>
        </p:nvSpPr>
        <p:spPr bwMode="auto">
          <a:xfrm>
            <a:off x="6515100" y="1379805"/>
            <a:ext cx="228600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000" dirty="0" smtClean="0">
                <a:solidFill>
                  <a:schemeClr val="accent1"/>
                </a:solidFill>
                <a:latin typeface="Orly's Font 2" pitchFamily="66" charset="0"/>
              </a:rPr>
              <a:t>Ordered Pairs 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2000" dirty="0" smtClean="0">
                <a:solidFill>
                  <a:schemeClr val="accent1"/>
                </a:solidFill>
                <a:latin typeface="Orly's Font 2" pitchFamily="66" charset="0"/>
              </a:rPr>
              <a:t>(</a:t>
            </a:r>
            <a:r>
              <a:rPr lang="en-US" sz="2000" dirty="0" err="1" smtClean="0">
                <a:solidFill>
                  <a:schemeClr val="accent1"/>
                </a:solidFill>
                <a:latin typeface="Orly's Font 2" pitchFamily="66" charset="0"/>
              </a:rPr>
              <a:t>x,y</a:t>
            </a:r>
            <a:r>
              <a:rPr lang="en-US" sz="2000" dirty="0" smtClean="0">
                <a:solidFill>
                  <a:schemeClr val="accent1"/>
                </a:solidFill>
                <a:latin typeface="Orly's Font 2" pitchFamily="66" charset="0"/>
              </a:rPr>
              <a:t>)</a:t>
            </a:r>
            <a:endParaRPr lang="en-US" sz="2000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sp>
        <p:nvSpPr>
          <p:cNvPr id="48" name="Text Placeholder 2"/>
          <p:cNvSpPr txBox="1">
            <a:spLocks/>
          </p:cNvSpPr>
          <p:nvPr/>
        </p:nvSpPr>
        <p:spPr bwMode="auto">
          <a:xfrm>
            <a:off x="7173366" y="2422000"/>
            <a:ext cx="109728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  <a:latin typeface="Orly's Font 2" pitchFamily="66" charset="0"/>
              </a:rPr>
              <a:t>(2,14)</a:t>
            </a:r>
            <a:endParaRPr lang="en-US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sp>
        <p:nvSpPr>
          <p:cNvPr id="49" name="Text Placeholder 2"/>
          <p:cNvSpPr txBox="1">
            <a:spLocks/>
          </p:cNvSpPr>
          <p:nvPr/>
        </p:nvSpPr>
        <p:spPr bwMode="auto">
          <a:xfrm>
            <a:off x="7173366" y="2793475"/>
            <a:ext cx="109728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  <a:latin typeface="Orly's Font 2" pitchFamily="66" charset="0"/>
              </a:rPr>
              <a:t>(3,21)</a:t>
            </a:r>
            <a:endParaRPr lang="en-US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sp>
        <p:nvSpPr>
          <p:cNvPr id="50" name="Text Placeholder 2"/>
          <p:cNvSpPr txBox="1">
            <a:spLocks/>
          </p:cNvSpPr>
          <p:nvPr/>
        </p:nvSpPr>
        <p:spPr bwMode="auto">
          <a:xfrm>
            <a:off x="7173366" y="3150783"/>
            <a:ext cx="11887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  <a:latin typeface="Orly's Font 2" pitchFamily="66" charset="0"/>
              </a:rPr>
              <a:t>(4,28)</a:t>
            </a:r>
            <a:endParaRPr lang="en-US" dirty="0">
              <a:solidFill>
                <a:schemeClr val="accent1"/>
              </a:solidFill>
              <a:latin typeface="Orly's Font 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325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60" grpId="0" animBg="1"/>
      <p:bldP spid="61" grpId="0"/>
      <p:bldP spid="48" grpId="0"/>
      <p:bldP spid="49" grpId="0"/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7300" y="952499"/>
            <a:ext cx="7040880" cy="353943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175"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2880" rIns="182880" bIns="18288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Reggie bought 2 movie tickets for a total of $14. Cady bought 4 movie tickets for a total of $28. Create a table to show the pattern of the prices of the movie tickets. How much is 1 ticket? How much are 3 tickets? Graph the corresponding terms as ordered pairs on a coordinate plane. What pattern do you see?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3943350"/>
            <a:ext cx="30861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4431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11" y="796116"/>
            <a:ext cx="4554068" cy="448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Rectangle 61"/>
          <p:cNvSpPr/>
          <p:nvPr/>
        </p:nvSpPr>
        <p:spPr>
          <a:xfrm>
            <a:off x="1171176" y="3803638"/>
            <a:ext cx="365760" cy="182880"/>
          </a:xfrm>
          <a:prstGeom prst="rect">
            <a:avLst/>
          </a:prstGeom>
          <a:solidFill>
            <a:srgbClr val="FFFF00">
              <a:alpha val="48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456562" y="3086184"/>
            <a:ext cx="182880" cy="914400"/>
          </a:xfrm>
          <a:prstGeom prst="rect">
            <a:avLst/>
          </a:prstGeom>
          <a:solidFill>
            <a:srgbClr val="FFFF00">
              <a:alpha val="48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513641" y="3071755"/>
            <a:ext cx="365760" cy="182880"/>
          </a:xfrm>
          <a:prstGeom prst="rect">
            <a:avLst/>
          </a:prstGeom>
          <a:solidFill>
            <a:srgbClr val="FFFF00">
              <a:alpha val="48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815618" y="2280821"/>
            <a:ext cx="365760" cy="182880"/>
          </a:xfrm>
          <a:prstGeom prst="rect">
            <a:avLst/>
          </a:prstGeom>
          <a:solidFill>
            <a:srgbClr val="FFFF00">
              <a:alpha val="48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747378" y="2300492"/>
            <a:ext cx="182880" cy="914400"/>
          </a:xfrm>
          <a:prstGeom prst="rect">
            <a:avLst/>
          </a:prstGeom>
          <a:solidFill>
            <a:srgbClr val="FFFF00">
              <a:alpha val="48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067079" y="1549301"/>
            <a:ext cx="182880" cy="914400"/>
          </a:xfrm>
          <a:prstGeom prst="rect">
            <a:avLst/>
          </a:prstGeom>
          <a:solidFill>
            <a:srgbClr val="FFFF00">
              <a:alpha val="48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60" name="Cloud Callout 59"/>
          <p:cNvSpPr/>
          <p:nvPr/>
        </p:nvSpPr>
        <p:spPr>
          <a:xfrm>
            <a:off x="3831841" y="231911"/>
            <a:ext cx="2926080" cy="1361330"/>
          </a:xfrm>
          <a:prstGeom prst="cloudCallout">
            <a:avLst>
              <a:gd name="adj1" fmla="val -79759"/>
              <a:gd name="adj2" fmla="val 78834"/>
            </a:avLst>
          </a:prstGeom>
          <a:solidFill>
            <a:schemeClr val="accent2"/>
          </a:solidFill>
          <a:ln w="3810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Orly's Font 2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113646" y="577906"/>
            <a:ext cx="2171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Orly's Font 2" pitchFamily="66" charset="0"/>
                <a:ea typeface="Verdana" pitchFamily="34" charset="0"/>
                <a:cs typeface="Verdana" pitchFamily="34" charset="0"/>
              </a:rPr>
              <a:t>What pattern do you see?</a:t>
            </a:r>
            <a:endParaRPr lang="en-US" dirty="0" smtClean="0">
              <a:solidFill>
                <a:schemeClr val="accent4">
                  <a:lumMod val="50000"/>
                </a:schemeClr>
              </a:solidFill>
              <a:latin typeface="Orly's Font 2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8" name="Text Placeholder 2"/>
          <p:cNvSpPr txBox="1">
            <a:spLocks/>
          </p:cNvSpPr>
          <p:nvPr/>
        </p:nvSpPr>
        <p:spPr bwMode="auto">
          <a:xfrm>
            <a:off x="1102596" y="4028517"/>
            <a:ext cx="45720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1800" dirty="0" smtClean="0">
                <a:solidFill>
                  <a:schemeClr val="accent1"/>
                </a:solidFill>
                <a:latin typeface="Orly's Font 2" pitchFamily="66" charset="0"/>
              </a:rPr>
              <a:t>+1</a:t>
            </a:r>
            <a:endParaRPr lang="en-US" sz="1800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sp>
        <p:nvSpPr>
          <p:cNvPr id="69" name="Text Placeholder 2"/>
          <p:cNvSpPr txBox="1">
            <a:spLocks/>
          </p:cNvSpPr>
          <p:nvPr/>
        </p:nvSpPr>
        <p:spPr bwMode="auto">
          <a:xfrm>
            <a:off x="1479418" y="3226935"/>
            <a:ext cx="45720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1800" dirty="0" smtClean="0">
                <a:solidFill>
                  <a:schemeClr val="accent1"/>
                </a:solidFill>
                <a:latin typeface="Orly's Font 2" pitchFamily="66" charset="0"/>
              </a:rPr>
              <a:t>+1</a:t>
            </a:r>
            <a:endParaRPr lang="en-US" sz="1800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sp>
        <p:nvSpPr>
          <p:cNvPr id="70" name="Text Placeholder 2"/>
          <p:cNvSpPr txBox="1">
            <a:spLocks/>
          </p:cNvSpPr>
          <p:nvPr/>
        </p:nvSpPr>
        <p:spPr bwMode="auto">
          <a:xfrm>
            <a:off x="1815618" y="2428868"/>
            <a:ext cx="45720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1800" dirty="0" smtClean="0">
                <a:solidFill>
                  <a:schemeClr val="accent1"/>
                </a:solidFill>
                <a:latin typeface="Orly's Font 2" pitchFamily="66" charset="0"/>
              </a:rPr>
              <a:t>+1</a:t>
            </a:r>
            <a:endParaRPr lang="en-US" sz="1800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sp>
        <p:nvSpPr>
          <p:cNvPr id="71" name="Text Placeholder 2"/>
          <p:cNvSpPr txBox="1">
            <a:spLocks/>
          </p:cNvSpPr>
          <p:nvPr/>
        </p:nvSpPr>
        <p:spPr bwMode="auto">
          <a:xfrm>
            <a:off x="1650801" y="3533225"/>
            <a:ext cx="45720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1800" dirty="0" smtClean="0">
                <a:solidFill>
                  <a:schemeClr val="accent1"/>
                </a:solidFill>
                <a:latin typeface="Orly's Font 2" pitchFamily="66" charset="0"/>
              </a:rPr>
              <a:t>+7</a:t>
            </a:r>
            <a:endParaRPr lang="en-US" sz="1800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sp>
        <p:nvSpPr>
          <p:cNvPr id="72" name="Text Placeholder 2"/>
          <p:cNvSpPr txBox="1">
            <a:spLocks/>
          </p:cNvSpPr>
          <p:nvPr/>
        </p:nvSpPr>
        <p:spPr bwMode="auto">
          <a:xfrm>
            <a:off x="1914327" y="2720424"/>
            <a:ext cx="45720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1800" dirty="0" smtClean="0">
                <a:solidFill>
                  <a:schemeClr val="accent1"/>
                </a:solidFill>
                <a:latin typeface="Orly's Font 2" pitchFamily="66" charset="0"/>
              </a:rPr>
              <a:t>+7</a:t>
            </a:r>
            <a:endParaRPr lang="en-US" sz="1800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sp>
        <p:nvSpPr>
          <p:cNvPr id="73" name="Text Placeholder 2"/>
          <p:cNvSpPr txBox="1">
            <a:spLocks/>
          </p:cNvSpPr>
          <p:nvPr/>
        </p:nvSpPr>
        <p:spPr bwMode="auto">
          <a:xfrm>
            <a:off x="2207290" y="1887238"/>
            <a:ext cx="45720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1800" dirty="0" smtClean="0">
                <a:solidFill>
                  <a:schemeClr val="accent1"/>
                </a:solidFill>
                <a:latin typeface="Orly's Font 2" pitchFamily="66" charset="0"/>
              </a:rPr>
              <a:t>+7</a:t>
            </a:r>
            <a:endParaRPr lang="en-US" sz="1800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sp>
        <p:nvSpPr>
          <p:cNvPr id="74" name="Cloud Callout 73"/>
          <p:cNvSpPr/>
          <p:nvPr/>
        </p:nvSpPr>
        <p:spPr>
          <a:xfrm>
            <a:off x="3204346" y="1994182"/>
            <a:ext cx="2926080" cy="1923756"/>
          </a:xfrm>
          <a:prstGeom prst="cloudCallout">
            <a:avLst>
              <a:gd name="adj1" fmla="val -83002"/>
              <a:gd name="adj2" fmla="val 23231"/>
            </a:avLst>
          </a:prstGeom>
          <a:solidFill>
            <a:schemeClr val="accent2"/>
          </a:solidFill>
          <a:ln w="3810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Orly's Font 2" pitchFamily="66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486151" y="2330217"/>
            <a:ext cx="2171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Orly's Font 2" pitchFamily="66" charset="0"/>
                <a:ea typeface="Verdana" pitchFamily="34" charset="0"/>
                <a:cs typeface="Verdana" pitchFamily="34" charset="0"/>
              </a:rPr>
              <a:t>The cost </a:t>
            </a:r>
            <a:r>
              <a:rPr lang="en-US" dirty="0" smtClean="0">
                <a:solidFill>
                  <a:schemeClr val="accent3"/>
                </a:solidFill>
                <a:latin typeface="Orly's Font 2" pitchFamily="66" charset="0"/>
                <a:ea typeface="Verdana" pitchFamily="34" charset="0"/>
                <a:cs typeface="Verdana" pitchFamily="34" charset="0"/>
              </a:rPr>
              <a:t>increases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Orly's Font 2" pitchFamily="66" charset="0"/>
                <a:ea typeface="Verdana" pitchFamily="34" charset="0"/>
                <a:cs typeface="Verdana" pitchFamily="34" charset="0"/>
              </a:rPr>
              <a:t> by $7 for each ticket bought.</a:t>
            </a:r>
            <a:endParaRPr lang="en-US" dirty="0" smtClean="0">
              <a:solidFill>
                <a:schemeClr val="accent4">
                  <a:lumMod val="50000"/>
                </a:schemeClr>
              </a:solidFill>
              <a:latin typeface="Orly's Font 2" pitchFamily="66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525410" y="916305"/>
            <a:ext cx="4929988" cy="4103530"/>
            <a:chOff x="525410" y="916305"/>
            <a:chExt cx="4929988" cy="4103530"/>
          </a:xfrm>
        </p:grpSpPr>
        <p:sp>
          <p:nvSpPr>
            <p:cNvPr id="58" name="Text Placeholder 3"/>
            <p:cNvSpPr txBox="1">
              <a:spLocks/>
            </p:cNvSpPr>
            <p:nvPr/>
          </p:nvSpPr>
          <p:spPr bwMode="auto">
            <a:xfrm>
              <a:off x="4120116" y="4009378"/>
              <a:ext cx="1335282" cy="632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2800" dirty="0" smtClean="0">
                  <a:solidFill>
                    <a:schemeClr val="accent5"/>
                  </a:solidFill>
                  <a:latin typeface="Orly's Font 2" pitchFamily="66" charset="0"/>
                </a:rPr>
                <a:t>X Axis</a:t>
              </a:r>
            </a:p>
          </p:txBody>
        </p:sp>
        <p:sp>
          <p:nvSpPr>
            <p:cNvPr id="59" name="Text Placeholder 3"/>
            <p:cNvSpPr txBox="1">
              <a:spLocks/>
            </p:cNvSpPr>
            <p:nvPr/>
          </p:nvSpPr>
          <p:spPr bwMode="auto">
            <a:xfrm>
              <a:off x="1194036" y="916305"/>
              <a:ext cx="1335282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2800" dirty="0">
                  <a:solidFill>
                    <a:schemeClr val="accent5"/>
                  </a:solidFill>
                  <a:latin typeface="Orly's Font 2" pitchFamily="66" charset="0"/>
                </a:rPr>
                <a:t>Y</a:t>
              </a:r>
              <a:r>
                <a:rPr lang="en-US" sz="2800" dirty="0" smtClean="0">
                  <a:solidFill>
                    <a:schemeClr val="accent5"/>
                  </a:solidFill>
                  <a:latin typeface="Orly's Font 2" pitchFamily="66" charset="0"/>
                </a:rPr>
                <a:t> Axis</a:t>
              </a:r>
            </a:p>
          </p:txBody>
        </p:sp>
        <p:sp>
          <p:nvSpPr>
            <p:cNvPr id="76" name="Text Placeholder 3"/>
            <p:cNvSpPr txBox="1">
              <a:spLocks/>
            </p:cNvSpPr>
            <p:nvPr/>
          </p:nvSpPr>
          <p:spPr bwMode="auto">
            <a:xfrm>
              <a:off x="582925" y="4654075"/>
              <a:ext cx="27432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0</a:t>
              </a:r>
            </a:p>
          </p:txBody>
        </p:sp>
        <p:sp>
          <p:nvSpPr>
            <p:cNvPr id="77" name="Text Placeholder 3"/>
            <p:cNvSpPr txBox="1">
              <a:spLocks/>
            </p:cNvSpPr>
            <p:nvPr/>
          </p:nvSpPr>
          <p:spPr bwMode="auto">
            <a:xfrm>
              <a:off x="582925" y="4223861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>
                  <a:solidFill>
                    <a:schemeClr val="accent5"/>
                  </a:solidFill>
                  <a:latin typeface="Orly's Font 2" pitchFamily="66" charset="0"/>
                </a:rPr>
                <a:t>3</a:t>
              </a:r>
              <a:endParaRPr lang="en-US" sz="1400" dirty="0" smtClean="0">
                <a:solidFill>
                  <a:schemeClr val="accent5"/>
                </a:solidFill>
                <a:latin typeface="Orly's Font 2" pitchFamily="66" charset="0"/>
              </a:endParaRPr>
            </a:p>
          </p:txBody>
        </p:sp>
        <p:sp>
          <p:nvSpPr>
            <p:cNvPr id="78" name="Text Placeholder 3"/>
            <p:cNvSpPr txBox="1">
              <a:spLocks/>
            </p:cNvSpPr>
            <p:nvPr/>
          </p:nvSpPr>
          <p:spPr bwMode="auto">
            <a:xfrm>
              <a:off x="1056876" y="4641521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1</a:t>
              </a:r>
            </a:p>
          </p:txBody>
        </p:sp>
        <p:sp>
          <p:nvSpPr>
            <p:cNvPr id="79" name="Text Placeholder 3"/>
            <p:cNvSpPr txBox="1">
              <a:spLocks/>
            </p:cNvSpPr>
            <p:nvPr/>
          </p:nvSpPr>
          <p:spPr bwMode="auto">
            <a:xfrm>
              <a:off x="559273" y="3872218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>
                  <a:solidFill>
                    <a:schemeClr val="accent5"/>
                  </a:solidFill>
                  <a:latin typeface="Orly's Font 2" pitchFamily="66" charset="0"/>
                </a:rPr>
                <a:t>6</a:t>
              </a:r>
              <a:endParaRPr lang="en-US" sz="1400" dirty="0" smtClean="0">
                <a:solidFill>
                  <a:schemeClr val="accent5"/>
                </a:solidFill>
                <a:latin typeface="Orly's Font 2" pitchFamily="66" charset="0"/>
              </a:endParaRPr>
            </a:p>
          </p:txBody>
        </p:sp>
        <p:sp>
          <p:nvSpPr>
            <p:cNvPr id="80" name="Text Placeholder 3"/>
            <p:cNvSpPr txBox="1">
              <a:spLocks/>
            </p:cNvSpPr>
            <p:nvPr/>
          </p:nvSpPr>
          <p:spPr bwMode="auto">
            <a:xfrm>
              <a:off x="559273" y="3585126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>
                  <a:solidFill>
                    <a:schemeClr val="accent5"/>
                  </a:solidFill>
                  <a:latin typeface="Orly's Font 2" pitchFamily="66" charset="0"/>
                </a:rPr>
                <a:t>9</a:t>
              </a:r>
              <a:endParaRPr lang="en-US" sz="1400" dirty="0" smtClean="0">
                <a:solidFill>
                  <a:schemeClr val="accent5"/>
                </a:solidFill>
                <a:latin typeface="Orly's Font 2" pitchFamily="66" charset="0"/>
              </a:endParaRPr>
            </a:p>
          </p:txBody>
        </p:sp>
        <p:sp>
          <p:nvSpPr>
            <p:cNvPr id="81" name="Text Placeholder 3"/>
            <p:cNvSpPr txBox="1">
              <a:spLocks/>
            </p:cNvSpPr>
            <p:nvPr/>
          </p:nvSpPr>
          <p:spPr bwMode="auto">
            <a:xfrm>
              <a:off x="553956" y="3256540"/>
              <a:ext cx="36576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12</a:t>
              </a:r>
            </a:p>
          </p:txBody>
        </p:sp>
        <p:sp>
          <p:nvSpPr>
            <p:cNvPr id="82" name="Text Placeholder 3"/>
            <p:cNvSpPr txBox="1">
              <a:spLocks/>
            </p:cNvSpPr>
            <p:nvPr/>
          </p:nvSpPr>
          <p:spPr bwMode="auto">
            <a:xfrm>
              <a:off x="567899" y="2899236"/>
              <a:ext cx="36576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15</a:t>
              </a:r>
            </a:p>
          </p:txBody>
        </p:sp>
        <p:sp>
          <p:nvSpPr>
            <p:cNvPr id="83" name="Text Placeholder 3"/>
            <p:cNvSpPr txBox="1">
              <a:spLocks/>
            </p:cNvSpPr>
            <p:nvPr/>
          </p:nvSpPr>
          <p:spPr bwMode="auto">
            <a:xfrm>
              <a:off x="567899" y="2568675"/>
              <a:ext cx="36576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18</a:t>
              </a:r>
            </a:p>
          </p:txBody>
        </p:sp>
        <p:sp>
          <p:nvSpPr>
            <p:cNvPr id="84" name="Text Placeholder 3"/>
            <p:cNvSpPr txBox="1">
              <a:spLocks/>
            </p:cNvSpPr>
            <p:nvPr/>
          </p:nvSpPr>
          <p:spPr bwMode="auto">
            <a:xfrm>
              <a:off x="550204" y="2265752"/>
              <a:ext cx="36576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21</a:t>
              </a:r>
            </a:p>
          </p:txBody>
        </p:sp>
        <p:sp>
          <p:nvSpPr>
            <p:cNvPr id="85" name="Text Placeholder 3"/>
            <p:cNvSpPr txBox="1">
              <a:spLocks/>
            </p:cNvSpPr>
            <p:nvPr/>
          </p:nvSpPr>
          <p:spPr bwMode="auto">
            <a:xfrm>
              <a:off x="535249" y="1901114"/>
              <a:ext cx="45720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24</a:t>
              </a:r>
            </a:p>
          </p:txBody>
        </p:sp>
        <p:sp>
          <p:nvSpPr>
            <p:cNvPr id="86" name="Text Placeholder 3"/>
            <p:cNvSpPr txBox="1">
              <a:spLocks/>
            </p:cNvSpPr>
            <p:nvPr/>
          </p:nvSpPr>
          <p:spPr bwMode="auto">
            <a:xfrm>
              <a:off x="525410" y="1612918"/>
              <a:ext cx="45720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27</a:t>
              </a:r>
            </a:p>
          </p:txBody>
        </p:sp>
        <p:sp>
          <p:nvSpPr>
            <p:cNvPr id="87" name="Text Placeholder 3"/>
            <p:cNvSpPr txBox="1">
              <a:spLocks/>
            </p:cNvSpPr>
            <p:nvPr/>
          </p:nvSpPr>
          <p:spPr bwMode="auto">
            <a:xfrm>
              <a:off x="525410" y="1282065"/>
              <a:ext cx="45720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30</a:t>
              </a:r>
            </a:p>
          </p:txBody>
        </p:sp>
        <p:sp>
          <p:nvSpPr>
            <p:cNvPr id="88" name="Text Placeholder 3"/>
            <p:cNvSpPr txBox="1">
              <a:spLocks/>
            </p:cNvSpPr>
            <p:nvPr/>
          </p:nvSpPr>
          <p:spPr bwMode="auto">
            <a:xfrm>
              <a:off x="1695051" y="4641521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>
                  <a:solidFill>
                    <a:schemeClr val="accent5"/>
                  </a:solidFill>
                  <a:latin typeface="Orly's Font 2" pitchFamily="66" charset="0"/>
                </a:rPr>
                <a:t>3</a:t>
              </a:r>
              <a:endParaRPr lang="en-US" sz="1400" dirty="0" smtClean="0">
                <a:solidFill>
                  <a:schemeClr val="accent5"/>
                </a:solidFill>
                <a:latin typeface="Orly's Font 2" pitchFamily="66" charset="0"/>
              </a:endParaRPr>
            </a:p>
          </p:txBody>
        </p:sp>
        <p:sp>
          <p:nvSpPr>
            <p:cNvPr id="89" name="Text Placeholder 3"/>
            <p:cNvSpPr txBox="1">
              <a:spLocks/>
            </p:cNvSpPr>
            <p:nvPr/>
          </p:nvSpPr>
          <p:spPr bwMode="auto">
            <a:xfrm>
              <a:off x="1361676" y="4641521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2</a:t>
              </a:r>
            </a:p>
          </p:txBody>
        </p:sp>
        <p:sp>
          <p:nvSpPr>
            <p:cNvPr id="90" name="Text Placeholder 3"/>
            <p:cNvSpPr txBox="1">
              <a:spLocks/>
            </p:cNvSpPr>
            <p:nvPr/>
          </p:nvSpPr>
          <p:spPr bwMode="auto">
            <a:xfrm>
              <a:off x="2020950" y="4641521"/>
              <a:ext cx="36576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>
                  <a:solidFill>
                    <a:schemeClr val="accent5"/>
                  </a:solidFill>
                  <a:latin typeface="Orly's Font 2" pitchFamily="66" charset="0"/>
                </a:rPr>
                <a:t>4</a:t>
              </a:r>
              <a:endParaRPr lang="en-US" sz="1400" dirty="0" smtClean="0">
                <a:solidFill>
                  <a:schemeClr val="accent5"/>
                </a:solidFill>
                <a:latin typeface="Orly's Font 2" pitchFamily="66" charset="0"/>
              </a:endParaRPr>
            </a:p>
          </p:txBody>
        </p:sp>
        <p:sp>
          <p:nvSpPr>
            <p:cNvPr id="91" name="Text Placeholder 3"/>
            <p:cNvSpPr txBox="1">
              <a:spLocks/>
            </p:cNvSpPr>
            <p:nvPr/>
          </p:nvSpPr>
          <p:spPr bwMode="auto">
            <a:xfrm>
              <a:off x="2362376" y="4641834"/>
              <a:ext cx="36576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5</a:t>
              </a:r>
            </a:p>
          </p:txBody>
        </p:sp>
        <p:sp>
          <p:nvSpPr>
            <p:cNvPr id="92" name="Text Placeholder 3"/>
            <p:cNvSpPr txBox="1">
              <a:spLocks/>
            </p:cNvSpPr>
            <p:nvPr/>
          </p:nvSpPr>
          <p:spPr bwMode="auto">
            <a:xfrm>
              <a:off x="2664270" y="4641521"/>
              <a:ext cx="36576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>
                  <a:solidFill>
                    <a:schemeClr val="accent5"/>
                  </a:solidFill>
                  <a:latin typeface="Orly's Font 2" pitchFamily="66" charset="0"/>
                </a:rPr>
                <a:t>6</a:t>
              </a:r>
              <a:endParaRPr lang="en-US" sz="1400" dirty="0" smtClean="0">
                <a:solidFill>
                  <a:schemeClr val="accent5"/>
                </a:solidFill>
                <a:latin typeface="Orly's Font 2" pitchFamily="66" charset="0"/>
              </a:endParaRPr>
            </a:p>
          </p:txBody>
        </p:sp>
        <p:sp>
          <p:nvSpPr>
            <p:cNvPr id="93" name="Text Placeholder 3"/>
            <p:cNvSpPr txBox="1">
              <a:spLocks/>
            </p:cNvSpPr>
            <p:nvPr/>
          </p:nvSpPr>
          <p:spPr bwMode="auto">
            <a:xfrm>
              <a:off x="3018421" y="4641834"/>
              <a:ext cx="36576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>
                  <a:solidFill>
                    <a:schemeClr val="accent5"/>
                  </a:solidFill>
                  <a:latin typeface="Orly's Font 2" pitchFamily="66" charset="0"/>
                </a:rPr>
                <a:t>7</a:t>
              </a:r>
              <a:endParaRPr lang="en-US" sz="1400" dirty="0" smtClean="0">
                <a:solidFill>
                  <a:schemeClr val="accent5"/>
                </a:solidFill>
                <a:latin typeface="Orly's Font 2" pitchFamily="66" charset="0"/>
              </a:endParaRPr>
            </a:p>
          </p:txBody>
        </p:sp>
        <p:sp>
          <p:nvSpPr>
            <p:cNvPr id="94" name="Text Placeholder 3"/>
            <p:cNvSpPr txBox="1">
              <a:spLocks/>
            </p:cNvSpPr>
            <p:nvPr/>
          </p:nvSpPr>
          <p:spPr bwMode="auto">
            <a:xfrm>
              <a:off x="3363858" y="4654075"/>
              <a:ext cx="45720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>
                  <a:solidFill>
                    <a:schemeClr val="accent5"/>
                  </a:solidFill>
                  <a:latin typeface="Orly's Font 2" pitchFamily="66" charset="0"/>
                </a:rPr>
                <a:t>8</a:t>
              </a:r>
              <a:endParaRPr lang="en-US" sz="1400" dirty="0" smtClean="0">
                <a:solidFill>
                  <a:schemeClr val="accent5"/>
                </a:solidFill>
                <a:latin typeface="Orly's Font 2" pitchFamily="66" charset="0"/>
              </a:endParaRPr>
            </a:p>
          </p:txBody>
        </p:sp>
        <p:sp>
          <p:nvSpPr>
            <p:cNvPr id="95" name="Text Placeholder 3"/>
            <p:cNvSpPr txBox="1">
              <a:spLocks/>
            </p:cNvSpPr>
            <p:nvPr/>
          </p:nvSpPr>
          <p:spPr bwMode="auto">
            <a:xfrm>
              <a:off x="3699907" y="4641521"/>
              <a:ext cx="45720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>
                  <a:solidFill>
                    <a:schemeClr val="accent5"/>
                  </a:solidFill>
                  <a:latin typeface="Orly's Font 2" pitchFamily="66" charset="0"/>
                </a:rPr>
                <a:t>9</a:t>
              </a:r>
              <a:endParaRPr lang="en-US" sz="1400" dirty="0" smtClean="0">
                <a:solidFill>
                  <a:schemeClr val="accent5"/>
                </a:solidFill>
                <a:latin typeface="Orly's Font 2" pitchFamily="66" charset="0"/>
              </a:endParaRPr>
            </a:p>
          </p:txBody>
        </p:sp>
        <p:sp>
          <p:nvSpPr>
            <p:cNvPr id="96" name="Text Placeholder 3"/>
            <p:cNvSpPr txBox="1">
              <a:spLocks/>
            </p:cNvSpPr>
            <p:nvPr/>
          </p:nvSpPr>
          <p:spPr bwMode="auto">
            <a:xfrm>
              <a:off x="3974227" y="4635607"/>
              <a:ext cx="45720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10</a:t>
              </a:r>
            </a:p>
          </p:txBody>
        </p:sp>
      </p:grpSp>
      <p:sp>
        <p:nvSpPr>
          <p:cNvPr id="97" name="Oval 96"/>
          <p:cNvSpPr/>
          <p:nvPr/>
        </p:nvSpPr>
        <p:spPr>
          <a:xfrm>
            <a:off x="1171176" y="3872218"/>
            <a:ext cx="45719" cy="4572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1498836" y="3131562"/>
            <a:ext cx="45719" cy="4572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99" name="Oval 98"/>
          <p:cNvSpPr/>
          <p:nvPr/>
        </p:nvSpPr>
        <p:spPr>
          <a:xfrm>
            <a:off x="1815958" y="2326541"/>
            <a:ext cx="45719" cy="4572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cxnSp>
        <p:nvCxnSpPr>
          <p:cNvPr id="100" name="Straight Connector 99"/>
          <p:cNvCxnSpPr>
            <a:stCxn id="97" idx="0"/>
            <a:endCxn id="98" idx="3"/>
          </p:cNvCxnSpPr>
          <p:nvPr/>
        </p:nvCxnSpPr>
        <p:spPr>
          <a:xfrm flipV="1">
            <a:off x="1194036" y="3170586"/>
            <a:ext cx="311495" cy="701632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>
          <a:xfrm>
            <a:off x="2158519" y="1570381"/>
            <a:ext cx="45719" cy="4572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cxnSp>
        <p:nvCxnSpPr>
          <p:cNvPr id="102" name="Straight Connector 101"/>
          <p:cNvCxnSpPr>
            <a:endCxn id="99" idx="4"/>
          </p:cNvCxnSpPr>
          <p:nvPr/>
        </p:nvCxnSpPr>
        <p:spPr>
          <a:xfrm flipV="1">
            <a:off x="1498836" y="2372261"/>
            <a:ext cx="339982" cy="805022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99" idx="4"/>
          </p:cNvCxnSpPr>
          <p:nvPr/>
        </p:nvCxnSpPr>
        <p:spPr>
          <a:xfrm flipV="1">
            <a:off x="1838818" y="1616101"/>
            <a:ext cx="342560" cy="75616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 Placeholder 2"/>
          <p:cNvSpPr txBox="1">
            <a:spLocks/>
          </p:cNvSpPr>
          <p:nvPr/>
        </p:nvSpPr>
        <p:spPr bwMode="auto">
          <a:xfrm>
            <a:off x="7109460" y="2056692"/>
            <a:ext cx="109728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  <a:latin typeface="Orly's Font 2" pitchFamily="66" charset="0"/>
              </a:rPr>
              <a:t>(1,7)</a:t>
            </a:r>
            <a:endParaRPr lang="en-US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sp>
        <p:nvSpPr>
          <p:cNvPr id="105" name="Text Placeholder 2"/>
          <p:cNvSpPr txBox="1">
            <a:spLocks/>
          </p:cNvSpPr>
          <p:nvPr/>
        </p:nvSpPr>
        <p:spPr bwMode="auto">
          <a:xfrm>
            <a:off x="6515100" y="1379805"/>
            <a:ext cx="228600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000" dirty="0" smtClean="0">
                <a:solidFill>
                  <a:schemeClr val="accent1"/>
                </a:solidFill>
                <a:latin typeface="Orly's Font 2" pitchFamily="66" charset="0"/>
              </a:rPr>
              <a:t>Ordered Pairs 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2000" dirty="0" smtClean="0">
                <a:solidFill>
                  <a:schemeClr val="accent1"/>
                </a:solidFill>
                <a:latin typeface="Orly's Font 2" pitchFamily="66" charset="0"/>
              </a:rPr>
              <a:t>(</a:t>
            </a:r>
            <a:r>
              <a:rPr lang="en-US" sz="2000" dirty="0" err="1" smtClean="0">
                <a:solidFill>
                  <a:schemeClr val="accent1"/>
                </a:solidFill>
                <a:latin typeface="Orly's Font 2" pitchFamily="66" charset="0"/>
              </a:rPr>
              <a:t>x,y</a:t>
            </a:r>
            <a:r>
              <a:rPr lang="en-US" sz="2000" dirty="0" smtClean="0">
                <a:solidFill>
                  <a:schemeClr val="accent1"/>
                </a:solidFill>
                <a:latin typeface="Orly's Font 2" pitchFamily="66" charset="0"/>
              </a:rPr>
              <a:t>)</a:t>
            </a:r>
            <a:endParaRPr lang="en-US" sz="2000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sp>
        <p:nvSpPr>
          <p:cNvPr id="106" name="Text Placeholder 2"/>
          <p:cNvSpPr txBox="1">
            <a:spLocks/>
          </p:cNvSpPr>
          <p:nvPr/>
        </p:nvSpPr>
        <p:spPr bwMode="auto">
          <a:xfrm>
            <a:off x="7173366" y="2422000"/>
            <a:ext cx="109728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  <a:latin typeface="Orly's Font 2" pitchFamily="66" charset="0"/>
              </a:rPr>
              <a:t>(2,14)</a:t>
            </a:r>
            <a:endParaRPr lang="en-US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sp>
        <p:nvSpPr>
          <p:cNvPr id="107" name="Text Placeholder 2"/>
          <p:cNvSpPr txBox="1">
            <a:spLocks/>
          </p:cNvSpPr>
          <p:nvPr/>
        </p:nvSpPr>
        <p:spPr bwMode="auto">
          <a:xfrm>
            <a:off x="7173366" y="2793475"/>
            <a:ext cx="109728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  <a:latin typeface="Orly's Font 2" pitchFamily="66" charset="0"/>
              </a:rPr>
              <a:t>(3,21)</a:t>
            </a:r>
            <a:endParaRPr lang="en-US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sp>
        <p:nvSpPr>
          <p:cNvPr id="108" name="Text Placeholder 2"/>
          <p:cNvSpPr txBox="1">
            <a:spLocks/>
          </p:cNvSpPr>
          <p:nvPr/>
        </p:nvSpPr>
        <p:spPr bwMode="auto">
          <a:xfrm>
            <a:off x="7173366" y="3150783"/>
            <a:ext cx="11887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  <a:latin typeface="Orly's Font 2" pitchFamily="66" charset="0"/>
              </a:rPr>
              <a:t>(4,28)</a:t>
            </a:r>
            <a:endParaRPr lang="en-US" dirty="0">
              <a:solidFill>
                <a:schemeClr val="accent1"/>
              </a:solidFill>
              <a:latin typeface="Orly's Font 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980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2" grpId="1" animBg="1"/>
      <p:bldP spid="65" grpId="0" animBg="1"/>
      <p:bldP spid="65" grpId="1" animBg="1"/>
      <p:bldP spid="63" grpId="0" animBg="1"/>
      <p:bldP spid="63" grpId="1" animBg="1"/>
      <p:bldP spid="64" grpId="0" animBg="1"/>
      <p:bldP spid="66" grpId="0" animBg="1"/>
      <p:bldP spid="66" grpId="1" animBg="1"/>
      <p:bldP spid="67" grpId="0" animBg="1"/>
      <p:bldP spid="60" grpId="0" animBg="1"/>
      <p:bldP spid="61" grpId="0"/>
      <p:bldP spid="68" grpId="0"/>
      <p:bldP spid="69" grpId="0"/>
      <p:bldP spid="70" grpId="0"/>
      <p:bldP spid="71" grpId="0"/>
      <p:bldP spid="72" grpId="0"/>
      <p:bldP spid="73" grpId="0"/>
      <p:bldP spid="74" grpId="0" animBg="1"/>
      <p:bldP spid="75" grpId="0"/>
      <p:bldP spid="97" grpId="0" animBg="1"/>
      <p:bldP spid="98" grpId="0" animBg="1"/>
      <p:bldP spid="99" grpId="0" animBg="1"/>
      <p:bldP spid="101" grpId="0" animBg="1"/>
      <p:bldP spid="104" grpId="0"/>
      <p:bldP spid="105" grpId="0"/>
      <p:bldP spid="106" grpId="0"/>
      <p:bldP spid="107" grpId="0"/>
      <p:bldP spid="10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/>
        </p:nvSpPr>
        <p:spPr bwMode="auto">
          <a:xfrm>
            <a:off x="765403" y="883294"/>
            <a:ext cx="7315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800" dirty="0" smtClean="0">
                <a:solidFill>
                  <a:schemeClr val="accent1"/>
                </a:solidFill>
                <a:latin typeface="Orly's Font 2" pitchFamily="66" charset="0"/>
              </a:rPr>
              <a:t>Confusing the </a:t>
            </a:r>
            <a:r>
              <a:rPr lang="en-US" sz="2800" dirty="0" smtClean="0">
                <a:solidFill>
                  <a:schemeClr val="accent5"/>
                </a:solidFill>
                <a:latin typeface="Orly's Font 2" pitchFamily="66" charset="0"/>
              </a:rPr>
              <a:t>X Axis </a:t>
            </a:r>
            <a:r>
              <a:rPr lang="en-US" sz="2800" dirty="0" smtClean="0">
                <a:solidFill>
                  <a:schemeClr val="accent1"/>
                </a:solidFill>
                <a:latin typeface="Orly's Font 2" pitchFamily="66" charset="0"/>
              </a:rPr>
              <a:t>with the </a:t>
            </a:r>
            <a:r>
              <a:rPr lang="en-US" sz="2800" dirty="0" smtClean="0">
                <a:solidFill>
                  <a:schemeClr val="accent5"/>
                </a:solidFill>
                <a:latin typeface="Orly's Font 2" pitchFamily="66" charset="0"/>
              </a:rPr>
              <a:t>Y Axis</a:t>
            </a:r>
            <a:endParaRPr lang="en-US" sz="2800" dirty="0">
              <a:solidFill>
                <a:schemeClr val="accent5"/>
              </a:solidFill>
              <a:latin typeface="Orly's Font 2" pitchFamily="66" charset="0"/>
            </a:endParaRPr>
          </a:p>
        </p:txBody>
      </p:sp>
      <p:sp>
        <p:nvSpPr>
          <p:cNvPr id="91" name="Oval 90"/>
          <p:cNvSpPr/>
          <p:nvPr/>
        </p:nvSpPr>
        <p:spPr>
          <a:xfrm>
            <a:off x="2826736" y="4260055"/>
            <a:ext cx="45719" cy="4572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3704818" y="3976835"/>
            <a:ext cx="45719" cy="4572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>
            <a:off x="4560163" y="3690687"/>
            <a:ext cx="45719" cy="4572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407511" y="1144904"/>
            <a:ext cx="6219825" cy="3958417"/>
            <a:chOff x="1407511" y="1144904"/>
            <a:chExt cx="6219825" cy="3958417"/>
          </a:xfrm>
        </p:grpSpPr>
        <p:pic>
          <p:nvPicPr>
            <p:cNvPr id="67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7511" y="1144904"/>
              <a:ext cx="4023360" cy="39584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0" name="Text Placeholder 3"/>
            <p:cNvSpPr txBox="1">
              <a:spLocks/>
            </p:cNvSpPr>
            <p:nvPr/>
          </p:nvSpPr>
          <p:spPr bwMode="auto">
            <a:xfrm>
              <a:off x="1706596" y="4440862"/>
              <a:ext cx="27432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0</a:t>
              </a:r>
            </a:p>
          </p:txBody>
        </p:sp>
        <p:sp>
          <p:nvSpPr>
            <p:cNvPr id="71" name="Text Placeholder 3"/>
            <p:cNvSpPr txBox="1">
              <a:spLocks/>
            </p:cNvSpPr>
            <p:nvPr/>
          </p:nvSpPr>
          <p:spPr bwMode="auto">
            <a:xfrm>
              <a:off x="1750411" y="4168615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1</a:t>
              </a:r>
            </a:p>
          </p:txBody>
        </p:sp>
        <p:sp>
          <p:nvSpPr>
            <p:cNvPr id="72" name="Text Placeholder 3"/>
            <p:cNvSpPr txBox="1">
              <a:spLocks/>
            </p:cNvSpPr>
            <p:nvPr/>
          </p:nvSpPr>
          <p:spPr bwMode="auto">
            <a:xfrm>
              <a:off x="2095216" y="4544524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1</a:t>
              </a:r>
            </a:p>
          </p:txBody>
        </p:sp>
        <p:sp>
          <p:nvSpPr>
            <p:cNvPr id="73" name="Text Placeholder 3"/>
            <p:cNvSpPr txBox="1">
              <a:spLocks/>
            </p:cNvSpPr>
            <p:nvPr/>
          </p:nvSpPr>
          <p:spPr bwMode="auto">
            <a:xfrm>
              <a:off x="1706596" y="3885395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>
                  <a:solidFill>
                    <a:schemeClr val="accent5"/>
                  </a:solidFill>
                  <a:latin typeface="Orly's Font 2" pitchFamily="66" charset="0"/>
                </a:rPr>
                <a:t>2</a:t>
              </a:r>
              <a:endParaRPr lang="en-US" sz="1400" dirty="0" smtClean="0">
                <a:solidFill>
                  <a:schemeClr val="accent5"/>
                </a:solidFill>
                <a:latin typeface="Orly's Font 2" pitchFamily="66" charset="0"/>
              </a:endParaRPr>
            </a:p>
          </p:txBody>
        </p:sp>
        <p:sp>
          <p:nvSpPr>
            <p:cNvPr id="74" name="Text Placeholder 3"/>
            <p:cNvSpPr txBox="1">
              <a:spLocks/>
            </p:cNvSpPr>
            <p:nvPr/>
          </p:nvSpPr>
          <p:spPr bwMode="auto">
            <a:xfrm>
              <a:off x="1706596" y="3561977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>
                  <a:solidFill>
                    <a:schemeClr val="accent5"/>
                  </a:solidFill>
                  <a:latin typeface="Orly's Font 2" pitchFamily="66" charset="0"/>
                </a:rPr>
                <a:t>3</a:t>
              </a:r>
              <a:endParaRPr lang="en-US" sz="1400" dirty="0" smtClean="0">
                <a:solidFill>
                  <a:schemeClr val="accent5"/>
                </a:solidFill>
                <a:latin typeface="Orly's Font 2" pitchFamily="66" charset="0"/>
              </a:endParaRPr>
            </a:p>
          </p:txBody>
        </p:sp>
        <p:sp>
          <p:nvSpPr>
            <p:cNvPr id="75" name="Text Placeholder 3"/>
            <p:cNvSpPr txBox="1">
              <a:spLocks/>
            </p:cNvSpPr>
            <p:nvPr/>
          </p:nvSpPr>
          <p:spPr bwMode="auto">
            <a:xfrm>
              <a:off x="1721836" y="3285380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4</a:t>
              </a:r>
            </a:p>
          </p:txBody>
        </p:sp>
        <p:sp>
          <p:nvSpPr>
            <p:cNvPr id="76" name="Text Placeholder 3"/>
            <p:cNvSpPr txBox="1">
              <a:spLocks/>
            </p:cNvSpPr>
            <p:nvPr/>
          </p:nvSpPr>
          <p:spPr bwMode="auto">
            <a:xfrm>
              <a:off x="1704691" y="2981150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5</a:t>
              </a:r>
            </a:p>
          </p:txBody>
        </p:sp>
        <p:sp>
          <p:nvSpPr>
            <p:cNvPr id="77" name="Text Placeholder 3"/>
            <p:cNvSpPr txBox="1">
              <a:spLocks/>
            </p:cNvSpPr>
            <p:nvPr/>
          </p:nvSpPr>
          <p:spPr bwMode="auto">
            <a:xfrm>
              <a:off x="1706596" y="2681780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6</a:t>
              </a:r>
            </a:p>
          </p:txBody>
        </p:sp>
        <p:sp>
          <p:nvSpPr>
            <p:cNvPr id="78" name="Text Placeholder 3"/>
            <p:cNvSpPr txBox="1">
              <a:spLocks/>
            </p:cNvSpPr>
            <p:nvPr/>
          </p:nvSpPr>
          <p:spPr bwMode="auto">
            <a:xfrm>
              <a:off x="1716121" y="2407460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7</a:t>
              </a:r>
            </a:p>
          </p:txBody>
        </p:sp>
        <p:sp>
          <p:nvSpPr>
            <p:cNvPr id="79" name="Text Placeholder 3"/>
            <p:cNvSpPr txBox="1">
              <a:spLocks/>
            </p:cNvSpPr>
            <p:nvPr/>
          </p:nvSpPr>
          <p:spPr bwMode="auto">
            <a:xfrm>
              <a:off x="1704690" y="2109910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8</a:t>
              </a:r>
            </a:p>
          </p:txBody>
        </p:sp>
        <p:sp>
          <p:nvSpPr>
            <p:cNvPr id="80" name="Text Placeholder 3"/>
            <p:cNvSpPr txBox="1">
              <a:spLocks/>
            </p:cNvSpPr>
            <p:nvPr/>
          </p:nvSpPr>
          <p:spPr bwMode="auto">
            <a:xfrm>
              <a:off x="1704691" y="1835590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9</a:t>
              </a:r>
            </a:p>
          </p:txBody>
        </p:sp>
        <p:sp>
          <p:nvSpPr>
            <p:cNvPr id="81" name="Text Placeholder 3"/>
            <p:cNvSpPr txBox="1">
              <a:spLocks/>
            </p:cNvSpPr>
            <p:nvPr/>
          </p:nvSpPr>
          <p:spPr bwMode="auto">
            <a:xfrm>
              <a:off x="1638016" y="1536505"/>
              <a:ext cx="45720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10</a:t>
              </a:r>
            </a:p>
          </p:txBody>
        </p:sp>
        <p:sp>
          <p:nvSpPr>
            <p:cNvPr id="82" name="Text Placeholder 3"/>
            <p:cNvSpPr txBox="1">
              <a:spLocks/>
            </p:cNvSpPr>
            <p:nvPr/>
          </p:nvSpPr>
          <p:spPr bwMode="auto">
            <a:xfrm>
              <a:off x="2712436" y="4544524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>
                  <a:solidFill>
                    <a:schemeClr val="accent5"/>
                  </a:solidFill>
                  <a:latin typeface="Orly's Font 2" pitchFamily="66" charset="0"/>
                </a:rPr>
                <a:t>3</a:t>
              </a:r>
              <a:endParaRPr lang="en-US" sz="1400" dirty="0" smtClean="0">
                <a:solidFill>
                  <a:schemeClr val="accent5"/>
                </a:solidFill>
                <a:latin typeface="Orly's Font 2" pitchFamily="66" charset="0"/>
              </a:endParaRPr>
            </a:p>
          </p:txBody>
        </p:sp>
        <p:sp>
          <p:nvSpPr>
            <p:cNvPr id="83" name="Text Placeholder 3"/>
            <p:cNvSpPr txBox="1">
              <a:spLocks/>
            </p:cNvSpPr>
            <p:nvPr/>
          </p:nvSpPr>
          <p:spPr bwMode="auto">
            <a:xfrm>
              <a:off x="2400016" y="4530025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2</a:t>
              </a:r>
            </a:p>
          </p:txBody>
        </p:sp>
        <p:sp>
          <p:nvSpPr>
            <p:cNvPr id="84" name="Text Placeholder 3"/>
            <p:cNvSpPr txBox="1">
              <a:spLocks/>
            </p:cNvSpPr>
            <p:nvPr/>
          </p:nvSpPr>
          <p:spPr bwMode="auto">
            <a:xfrm>
              <a:off x="3007711" y="4544524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4</a:t>
              </a:r>
            </a:p>
          </p:txBody>
        </p:sp>
        <p:sp>
          <p:nvSpPr>
            <p:cNvPr id="85" name="Text Placeholder 3"/>
            <p:cNvSpPr txBox="1">
              <a:spLocks/>
            </p:cNvSpPr>
            <p:nvPr/>
          </p:nvSpPr>
          <p:spPr bwMode="auto">
            <a:xfrm>
              <a:off x="3282031" y="4544524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5</a:t>
              </a:r>
            </a:p>
          </p:txBody>
        </p:sp>
        <p:sp>
          <p:nvSpPr>
            <p:cNvPr id="86" name="Text Placeholder 3"/>
            <p:cNvSpPr txBox="1">
              <a:spLocks/>
            </p:cNvSpPr>
            <p:nvPr/>
          </p:nvSpPr>
          <p:spPr bwMode="auto">
            <a:xfrm>
              <a:off x="3567658" y="4544524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6</a:t>
              </a:r>
            </a:p>
          </p:txBody>
        </p:sp>
        <p:sp>
          <p:nvSpPr>
            <p:cNvPr id="87" name="Text Placeholder 3"/>
            <p:cNvSpPr txBox="1">
              <a:spLocks/>
            </p:cNvSpPr>
            <p:nvPr/>
          </p:nvSpPr>
          <p:spPr bwMode="auto">
            <a:xfrm>
              <a:off x="3853408" y="4561118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7</a:t>
              </a:r>
            </a:p>
          </p:txBody>
        </p:sp>
        <p:sp>
          <p:nvSpPr>
            <p:cNvPr id="88" name="Text Placeholder 3"/>
            <p:cNvSpPr txBox="1">
              <a:spLocks/>
            </p:cNvSpPr>
            <p:nvPr/>
          </p:nvSpPr>
          <p:spPr bwMode="auto">
            <a:xfrm>
              <a:off x="4148683" y="4544524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8</a:t>
              </a:r>
            </a:p>
          </p:txBody>
        </p:sp>
        <p:sp>
          <p:nvSpPr>
            <p:cNvPr id="89" name="Text Placeholder 3"/>
            <p:cNvSpPr txBox="1">
              <a:spLocks/>
            </p:cNvSpPr>
            <p:nvPr/>
          </p:nvSpPr>
          <p:spPr bwMode="auto">
            <a:xfrm>
              <a:off x="4423003" y="4561118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9</a:t>
              </a:r>
            </a:p>
          </p:txBody>
        </p:sp>
        <p:sp>
          <p:nvSpPr>
            <p:cNvPr id="90" name="Text Placeholder 3"/>
            <p:cNvSpPr txBox="1">
              <a:spLocks/>
            </p:cNvSpPr>
            <p:nvPr/>
          </p:nvSpPr>
          <p:spPr bwMode="auto">
            <a:xfrm>
              <a:off x="4697323" y="4558841"/>
              <a:ext cx="45720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10</a:t>
              </a:r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5341336" y="1903439"/>
              <a:ext cx="2286000" cy="1975140"/>
              <a:chOff x="6743700" y="1511010"/>
              <a:chExt cx="2286000" cy="1975140"/>
            </a:xfrm>
          </p:grpSpPr>
          <p:sp>
            <p:nvSpPr>
              <p:cNvPr id="95" name="Text Placeholder 2"/>
              <p:cNvSpPr txBox="1">
                <a:spLocks/>
              </p:cNvSpPr>
              <p:nvPr/>
            </p:nvSpPr>
            <p:spPr bwMode="auto">
              <a:xfrm>
                <a:off x="7338060" y="2202331"/>
                <a:ext cx="109728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228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§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1pPr>
                <a:lvl2pPr marL="5715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2pPr>
                <a:lvl3pPr marL="914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3pPr>
                <a:lvl4pPr marL="12573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4pPr>
                <a:lvl5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Courier New" pitchFamily="49" charset="0"/>
                  <a:buChar char="o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:r>
                  <a:rPr lang="en-US" dirty="0" smtClean="0">
                    <a:solidFill>
                      <a:schemeClr val="accent1"/>
                    </a:solidFill>
                    <a:latin typeface="Orly's Font 2" pitchFamily="66" charset="0"/>
                  </a:rPr>
                  <a:t>(1,3)</a:t>
                </a:r>
                <a:endParaRPr lang="en-US" dirty="0">
                  <a:solidFill>
                    <a:schemeClr val="accent1"/>
                  </a:solidFill>
                  <a:latin typeface="Orly's Font 2" pitchFamily="66" charset="0"/>
                </a:endParaRPr>
              </a:p>
            </p:txBody>
          </p:sp>
          <p:sp>
            <p:nvSpPr>
              <p:cNvPr id="96" name="Text Placeholder 2"/>
              <p:cNvSpPr txBox="1">
                <a:spLocks/>
              </p:cNvSpPr>
              <p:nvPr/>
            </p:nvSpPr>
            <p:spPr bwMode="auto">
              <a:xfrm>
                <a:off x="6743700" y="1511010"/>
                <a:ext cx="2286000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228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§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1pPr>
                <a:lvl2pPr marL="5715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2pPr>
                <a:lvl3pPr marL="914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3pPr>
                <a:lvl4pPr marL="12573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4pPr>
                <a:lvl5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Courier New" pitchFamily="49" charset="0"/>
                  <a:buChar char="o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:r>
                  <a:rPr lang="en-US" sz="2000" dirty="0" smtClean="0">
                    <a:solidFill>
                      <a:schemeClr val="accent1"/>
                    </a:solidFill>
                    <a:latin typeface="Orly's Font 2" pitchFamily="66" charset="0"/>
                  </a:rPr>
                  <a:t>Ordered Pairs </a:t>
                </a:r>
              </a:p>
              <a:p>
                <a:pPr marL="0" indent="0" algn="ctr">
                  <a:buFont typeface="Wingdings" pitchFamily="2" charset="2"/>
                  <a:buNone/>
                </a:pPr>
                <a:r>
                  <a:rPr lang="en-US" sz="2000" dirty="0" smtClean="0">
                    <a:solidFill>
                      <a:schemeClr val="accent1"/>
                    </a:solidFill>
                    <a:latin typeface="Orly's Font 2" pitchFamily="66" charset="0"/>
                  </a:rPr>
                  <a:t>(</a:t>
                </a:r>
                <a:r>
                  <a:rPr lang="en-US" sz="2000" dirty="0" err="1" smtClean="0">
                    <a:solidFill>
                      <a:schemeClr val="accent1"/>
                    </a:solidFill>
                    <a:latin typeface="Orly's Font 2" pitchFamily="66" charset="0"/>
                  </a:rPr>
                  <a:t>x,y</a:t>
                </a:r>
                <a:r>
                  <a:rPr lang="en-US" sz="2000" dirty="0" smtClean="0">
                    <a:solidFill>
                      <a:schemeClr val="accent1"/>
                    </a:solidFill>
                    <a:latin typeface="Orly's Font 2" pitchFamily="66" charset="0"/>
                  </a:rPr>
                  <a:t>)</a:t>
                </a:r>
                <a:endParaRPr lang="en-US" sz="2000" dirty="0">
                  <a:solidFill>
                    <a:schemeClr val="accent1"/>
                  </a:solidFill>
                  <a:latin typeface="Orly's Font 2" pitchFamily="66" charset="0"/>
                </a:endParaRPr>
              </a:p>
            </p:txBody>
          </p:sp>
          <p:sp>
            <p:nvSpPr>
              <p:cNvPr id="97" name="Text Placeholder 2"/>
              <p:cNvSpPr txBox="1">
                <a:spLocks/>
              </p:cNvSpPr>
              <p:nvPr/>
            </p:nvSpPr>
            <p:spPr bwMode="auto">
              <a:xfrm>
                <a:off x="7338060" y="2583331"/>
                <a:ext cx="109728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228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§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1pPr>
                <a:lvl2pPr marL="5715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2pPr>
                <a:lvl3pPr marL="914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3pPr>
                <a:lvl4pPr marL="12573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4pPr>
                <a:lvl5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Courier New" pitchFamily="49" charset="0"/>
                  <a:buChar char="o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:r>
                  <a:rPr lang="en-US" dirty="0" smtClean="0">
                    <a:solidFill>
                      <a:schemeClr val="accent1"/>
                    </a:solidFill>
                    <a:latin typeface="Orly's Font 2" pitchFamily="66" charset="0"/>
                  </a:rPr>
                  <a:t>(2,6)</a:t>
                </a:r>
                <a:endParaRPr lang="en-US" dirty="0">
                  <a:solidFill>
                    <a:schemeClr val="accent1"/>
                  </a:solidFill>
                  <a:latin typeface="Orly's Font 2" pitchFamily="66" charset="0"/>
                </a:endParaRPr>
              </a:p>
            </p:txBody>
          </p:sp>
          <p:sp>
            <p:nvSpPr>
              <p:cNvPr id="98" name="Text Placeholder 2"/>
              <p:cNvSpPr txBox="1">
                <a:spLocks/>
              </p:cNvSpPr>
              <p:nvPr/>
            </p:nvSpPr>
            <p:spPr bwMode="auto">
              <a:xfrm>
                <a:off x="7353156" y="3028950"/>
                <a:ext cx="109728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228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§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1pPr>
                <a:lvl2pPr marL="5715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2pPr>
                <a:lvl3pPr marL="914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3pPr>
                <a:lvl4pPr marL="12573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4pPr>
                <a:lvl5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Courier New" pitchFamily="49" charset="0"/>
                  <a:buChar char="o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:r>
                  <a:rPr lang="en-US" dirty="0" smtClean="0">
                    <a:solidFill>
                      <a:schemeClr val="accent1"/>
                    </a:solidFill>
                    <a:latin typeface="Orly's Font 2" pitchFamily="66" charset="0"/>
                  </a:rPr>
                  <a:t>(3,9)</a:t>
                </a:r>
                <a:endParaRPr lang="en-US" dirty="0">
                  <a:solidFill>
                    <a:schemeClr val="accent1"/>
                  </a:solidFill>
                  <a:latin typeface="Orly's Font 2" pitchFamily="66" charset="0"/>
                </a:endParaRPr>
              </a:p>
            </p:txBody>
          </p:sp>
        </p:grpSp>
      </p:grpSp>
      <p:sp>
        <p:nvSpPr>
          <p:cNvPr id="101" name="&quot;No&quot; Symbol 100"/>
          <p:cNvSpPr/>
          <p:nvPr/>
        </p:nvSpPr>
        <p:spPr>
          <a:xfrm>
            <a:off x="984601" y="1903439"/>
            <a:ext cx="5143500" cy="2309010"/>
          </a:xfrm>
          <a:prstGeom prst="noSmoking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42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1" grpId="0" animBg="1"/>
      <p:bldP spid="92" grpId="0" animBg="1"/>
      <p:bldP spid="93" grpId="0" animBg="1"/>
      <p:bldP spid="10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1407511" y="1144904"/>
            <a:ext cx="6219825" cy="3958417"/>
            <a:chOff x="1407511" y="1144904"/>
            <a:chExt cx="6219825" cy="3958417"/>
          </a:xfrm>
        </p:grpSpPr>
        <p:pic>
          <p:nvPicPr>
            <p:cNvPr id="41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7511" y="1144904"/>
              <a:ext cx="4023360" cy="39584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2" name="Text Placeholder 3"/>
            <p:cNvSpPr txBox="1">
              <a:spLocks/>
            </p:cNvSpPr>
            <p:nvPr/>
          </p:nvSpPr>
          <p:spPr bwMode="auto">
            <a:xfrm>
              <a:off x="1706596" y="4440862"/>
              <a:ext cx="27432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0</a:t>
              </a:r>
            </a:p>
          </p:txBody>
        </p:sp>
        <p:sp>
          <p:nvSpPr>
            <p:cNvPr id="43" name="Text Placeholder 3"/>
            <p:cNvSpPr txBox="1">
              <a:spLocks/>
            </p:cNvSpPr>
            <p:nvPr/>
          </p:nvSpPr>
          <p:spPr bwMode="auto">
            <a:xfrm>
              <a:off x="1750411" y="4168615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1</a:t>
              </a:r>
            </a:p>
          </p:txBody>
        </p:sp>
        <p:sp>
          <p:nvSpPr>
            <p:cNvPr id="44" name="Text Placeholder 3"/>
            <p:cNvSpPr txBox="1">
              <a:spLocks/>
            </p:cNvSpPr>
            <p:nvPr/>
          </p:nvSpPr>
          <p:spPr bwMode="auto">
            <a:xfrm>
              <a:off x="2095216" y="4544524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1</a:t>
              </a:r>
            </a:p>
          </p:txBody>
        </p:sp>
        <p:sp>
          <p:nvSpPr>
            <p:cNvPr id="45" name="Text Placeholder 3"/>
            <p:cNvSpPr txBox="1">
              <a:spLocks/>
            </p:cNvSpPr>
            <p:nvPr/>
          </p:nvSpPr>
          <p:spPr bwMode="auto">
            <a:xfrm>
              <a:off x="1706596" y="3885395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>
                  <a:solidFill>
                    <a:schemeClr val="accent5"/>
                  </a:solidFill>
                  <a:latin typeface="Orly's Font 2" pitchFamily="66" charset="0"/>
                </a:rPr>
                <a:t>2</a:t>
              </a:r>
              <a:endParaRPr lang="en-US" sz="1400" dirty="0" smtClean="0">
                <a:solidFill>
                  <a:schemeClr val="accent5"/>
                </a:solidFill>
                <a:latin typeface="Orly's Font 2" pitchFamily="66" charset="0"/>
              </a:endParaRPr>
            </a:p>
          </p:txBody>
        </p:sp>
        <p:sp>
          <p:nvSpPr>
            <p:cNvPr id="46" name="Text Placeholder 3"/>
            <p:cNvSpPr txBox="1">
              <a:spLocks/>
            </p:cNvSpPr>
            <p:nvPr/>
          </p:nvSpPr>
          <p:spPr bwMode="auto">
            <a:xfrm>
              <a:off x="1706596" y="3561977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>
                  <a:solidFill>
                    <a:schemeClr val="accent5"/>
                  </a:solidFill>
                  <a:latin typeface="Orly's Font 2" pitchFamily="66" charset="0"/>
                </a:rPr>
                <a:t>3</a:t>
              </a:r>
              <a:endParaRPr lang="en-US" sz="1400" dirty="0" smtClean="0">
                <a:solidFill>
                  <a:schemeClr val="accent5"/>
                </a:solidFill>
                <a:latin typeface="Orly's Font 2" pitchFamily="66" charset="0"/>
              </a:endParaRPr>
            </a:p>
          </p:txBody>
        </p:sp>
        <p:sp>
          <p:nvSpPr>
            <p:cNvPr id="47" name="Text Placeholder 3"/>
            <p:cNvSpPr txBox="1">
              <a:spLocks/>
            </p:cNvSpPr>
            <p:nvPr/>
          </p:nvSpPr>
          <p:spPr bwMode="auto">
            <a:xfrm>
              <a:off x="1721836" y="3285380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4</a:t>
              </a:r>
            </a:p>
          </p:txBody>
        </p:sp>
        <p:sp>
          <p:nvSpPr>
            <p:cNvPr id="48" name="Text Placeholder 3"/>
            <p:cNvSpPr txBox="1">
              <a:spLocks/>
            </p:cNvSpPr>
            <p:nvPr/>
          </p:nvSpPr>
          <p:spPr bwMode="auto">
            <a:xfrm>
              <a:off x="1704691" y="2981150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5</a:t>
              </a:r>
            </a:p>
          </p:txBody>
        </p:sp>
        <p:sp>
          <p:nvSpPr>
            <p:cNvPr id="49" name="Text Placeholder 3"/>
            <p:cNvSpPr txBox="1">
              <a:spLocks/>
            </p:cNvSpPr>
            <p:nvPr/>
          </p:nvSpPr>
          <p:spPr bwMode="auto">
            <a:xfrm>
              <a:off x="1706596" y="2681780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6</a:t>
              </a:r>
            </a:p>
          </p:txBody>
        </p:sp>
        <p:sp>
          <p:nvSpPr>
            <p:cNvPr id="50" name="Text Placeholder 3"/>
            <p:cNvSpPr txBox="1">
              <a:spLocks/>
            </p:cNvSpPr>
            <p:nvPr/>
          </p:nvSpPr>
          <p:spPr bwMode="auto">
            <a:xfrm>
              <a:off x="1716121" y="2407460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7</a:t>
              </a:r>
            </a:p>
          </p:txBody>
        </p:sp>
        <p:sp>
          <p:nvSpPr>
            <p:cNvPr id="51" name="Text Placeholder 3"/>
            <p:cNvSpPr txBox="1">
              <a:spLocks/>
            </p:cNvSpPr>
            <p:nvPr/>
          </p:nvSpPr>
          <p:spPr bwMode="auto">
            <a:xfrm>
              <a:off x="1704690" y="2109910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8</a:t>
              </a:r>
            </a:p>
          </p:txBody>
        </p:sp>
        <p:sp>
          <p:nvSpPr>
            <p:cNvPr id="52" name="Text Placeholder 3"/>
            <p:cNvSpPr txBox="1">
              <a:spLocks/>
            </p:cNvSpPr>
            <p:nvPr/>
          </p:nvSpPr>
          <p:spPr bwMode="auto">
            <a:xfrm>
              <a:off x="1704691" y="1835590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9</a:t>
              </a:r>
            </a:p>
          </p:txBody>
        </p:sp>
        <p:sp>
          <p:nvSpPr>
            <p:cNvPr id="53" name="Text Placeholder 3"/>
            <p:cNvSpPr txBox="1">
              <a:spLocks/>
            </p:cNvSpPr>
            <p:nvPr/>
          </p:nvSpPr>
          <p:spPr bwMode="auto">
            <a:xfrm>
              <a:off x="1638016" y="1536505"/>
              <a:ext cx="45720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10</a:t>
              </a:r>
            </a:p>
          </p:txBody>
        </p:sp>
        <p:sp>
          <p:nvSpPr>
            <p:cNvPr id="54" name="Text Placeholder 3"/>
            <p:cNvSpPr txBox="1">
              <a:spLocks/>
            </p:cNvSpPr>
            <p:nvPr/>
          </p:nvSpPr>
          <p:spPr bwMode="auto">
            <a:xfrm>
              <a:off x="2712436" y="4544524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>
                  <a:solidFill>
                    <a:schemeClr val="accent5"/>
                  </a:solidFill>
                  <a:latin typeface="Orly's Font 2" pitchFamily="66" charset="0"/>
                </a:rPr>
                <a:t>3</a:t>
              </a:r>
              <a:endParaRPr lang="en-US" sz="1400" dirty="0" smtClean="0">
                <a:solidFill>
                  <a:schemeClr val="accent5"/>
                </a:solidFill>
                <a:latin typeface="Orly's Font 2" pitchFamily="66" charset="0"/>
              </a:endParaRPr>
            </a:p>
          </p:txBody>
        </p:sp>
        <p:sp>
          <p:nvSpPr>
            <p:cNvPr id="55" name="Text Placeholder 3"/>
            <p:cNvSpPr txBox="1">
              <a:spLocks/>
            </p:cNvSpPr>
            <p:nvPr/>
          </p:nvSpPr>
          <p:spPr bwMode="auto">
            <a:xfrm>
              <a:off x="2400016" y="4530025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2</a:t>
              </a:r>
            </a:p>
          </p:txBody>
        </p:sp>
        <p:sp>
          <p:nvSpPr>
            <p:cNvPr id="56" name="Text Placeholder 3"/>
            <p:cNvSpPr txBox="1">
              <a:spLocks/>
            </p:cNvSpPr>
            <p:nvPr/>
          </p:nvSpPr>
          <p:spPr bwMode="auto">
            <a:xfrm>
              <a:off x="3007711" y="4544524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4</a:t>
              </a:r>
            </a:p>
          </p:txBody>
        </p:sp>
        <p:sp>
          <p:nvSpPr>
            <p:cNvPr id="57" name="Text Placeholder 3"/>
            <p:cNvSpPr txBox="1">
              <a:spLocks/>
            </p:cNvSpPr>
            <p:nvPr/>
          </p:nvSpPr>
          <p:spPr bwMode="auto">
            <a:xfrm>
              <a:off x="3282031" y="4544524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5</a:t>
              </a:r>
            </a:p>
          </p:txBody>
        </p:sp>
        <p:sp>
          <p:nvSpPr>
            <p:cNvPr id="58" name="Text Placeholder 3"/>
            <p:cNvSpPr txBox="1">
              <a:spLocks/>
            </p:cNvSpPr>
            <p:nvPr/>
          </p:nvSpPr>
          <p:spPr bwMode="auto">
            <a:xfrm>
              <a:off x="3567658" y="4544524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6</a:t>
              </a:r>
            </a:p>
          </p:txBody>
        </p:sp>
        <p:sp>
          <p:nvSpPr>
            <p:cNvPr id="59" name="Text Placeholder 3"/>
            <p:cNvSpPr txBox="1">
              <a:spLocks/>
            </p:cNvSpPr>
            <p:nvPr/>
          </p:nvSpPr>
          <p:spPr bwMode="auto">
            <a:xfrm>
              <a:off x="3853408" y="4561118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7</a:t>
              </a:r>
            </a:p>
          </p:txBody>
        </p:sp>
        <p:sp>
          <p:nvSpPr>
            <p:cNvPr id="60" name="Text Placeholder 3"/>
            <p:cNvSpPr txBox="1">
              <a:spLocks/>
            </p:cNvSpPr>
            <p:nvPr/>
          </p:nvSpPr>
          <p:spPr bwMode="auto">
            <a:xfrm>
              <a:off x="4148683" y="4544524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8</a:t>
              </a:r>
            </a:p>
          </p:txBody>
        </p:sp>
        <p:sp>
          <p:nvSpPr>
            <p:cNvPr id="61" name="Text Placeholder 3"/>
            <p:cNvSpPr txBox="1">
              <a:spLocks/>
            </p:cNvSpPr>
            <p:nvPr/>
          </p:nvSpPr>
          <p:spPr bwMode="auto">
            <a:xfrm>
              <a:off x="4423003" y="4561118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9</a:t>
              </a:r>
            </a:p>
          </p:txBody>
        </p:sp>
        <p:sp>
          <p:nvSpPr>
            <p:cNvPr id="62" name="Text Placeholder 3"/>
            <p:cNvSpPr txBox="1">
              <a:spLocks/>
            </p:cNvSpPr>
            <p:nvPr/>
          </p:nvSpPr>
          <p:spPr bwMode="auto">
            <a:xfrm>
              <a:off x="4697323" y="4558841"/>
              <a:ext cx="45720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10</a:t>
              </a:r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5341336" y="1903439"/>
              <a:ext cx="2286000" cy="1975140"/>
              <a:chOff x="6743700" y="1511010"/>
              <a:chExt cx="2286000" cy="1975140"/>
            </a:xfrm>
          </p:grpSpPr>
          <p:sp>
            <p:nvSpPr>
              <p:cNvPr id="64" name="Text Placeholder 2"/>
              <p:cNvSpPr txBox="1">
                <a:spLocks/>
              </p:cNvSpPr>
              <p:nvPr/>
            </p:nvSpPr>
            <p:spPr bwMode="auto">
              <a:xfrm>
                <a:off x="7338060" y="2202331"/>
                <a:ext cx="109728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228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§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1pPr>
                <a:lvl2pPr marL="5715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2pPr>
                <a:lvl3pPr marL="914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3pPr>
                <a:lvl4pPr marL="12573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4pPr>
                <a:lvl5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Courier New" pitchFamily="49" charset="0"/>
                  <a:buChar char="o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:r>
                  <a:rPr lang="en-US" dirty="0" smtClean="0">
                    <a:solidFill>
                      <a:schemeClr val="accent1"/>
                    </a:solidFill>
                    <a:latin typeface="Orly's Font 2" pitchFamily="66" charset="0"/>
                  </a:rPr>
                  <a:t>(1,3)</a:t>
                </a:r>
                <a:endParaRPr lang="en-US" dirty="0">
                  <a:solidFill>
                    <a:schemeClr val="accent1"/>
                  </a:solidFill>
                  <a:latin typeface="Orly's Font 2" pitchFamily="66" charset="0"/>
                </a:endParaRPr>
              </a:p>
            </p:txBody>
          </p:sp>
          <p:sp>
            <p:nvSpPr>
              <p:cNvPr id="65" name="Text Placeholder 2"/>
              <p:cNvSpPr txBox="1">
                <a:spLocks/>
              </p:cNvSpPr>
              <p:nvPr/>
            </p:nvSpPr>
            <p:spPr bwMode="auto">
              <a:xfrm>
                <a:off x="6743700" y="1511010"/>
                <a:ext cx="2286000" cy="731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228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§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1pPr>
                <a:lvl2pPr marL="5715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2pPr>
                <a:lvl3pPr marL="914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3pPr>
                <a:lvl4pPr marL="12573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4pPr>
                <a:lvl5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Courier New" pitchFamily="49" charset="0"/>
                  <a:buChar char="o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:r>
                  <a:rPr lang="en-US" sz="2000" dirty="0" smtClean="0">
                    <a:solidFill>
                      <a:schemeClr val="accent1"/>
                    </a:solidFill>
                    <a:latin typeface="Orly's Font 2" pitchFamily="66" charset="0"/>
                  </a:rPr>
                  <a:t>Ordered Pairs </a:t>
                </a:r>
              </a:p>
              <a:p>
                <a:pPr marL="0" indent="0" algn="ctr">
                  <a:buFont typeface="Wingdings" pitchFamily="2" charset="2"/>
                  <a:buNone/>
                </a:pPr>
                <a:r>
                  <a:rPr lang="en-US" sz="2000" dirty="0" smtClean="0">
                    <a:solidFill>
                      <a:schemeClr val="accent1"/>
                    </a:solidFill>
                    <a:latin typeface="Orly's Font 2" pitchFamily="66" charset="0"/>
                  </a:rPr>
                  <a:t>(</a:t>
                </a:r>
                <a:r>
                  <a:rPr lang="en-US" sz="2000" dirty="0" err="1" smtClean="0">
                    <a:solidFill>
                      <a:schemeClr val="accent1"/>
                    </a:solidFill>
                    <a:latin typeface="Orly's Font 2" pitchFamily="66" charset="0"/>
                  </a:rPr>
                  <a:t>x,y</a:t>
                </a:r>
                <a:r>
                  <a:rPr lang="en-US" sz="2000" dirty="0" smtClean="0">
                    <a:solidFill>
                      <a:schemeClr val="accent1"/>
                    </a:solidFill>
                    <a:latin typeface="Orly's Font 2" pitchFamily="66" charset="0"/>
                  </a:rPr>
                  <a:t>)</a:t>
                </a:r>
                <a:endParaRPr lang="en-US" sz="2000" dirty="0">
                  <a:solidFill>
                    <a:schemeClr val="accent1"/>
                  </a:solidFill>
                  <a:latin typeface="Orly's Font 2" pitchFamily="66" charset="0"/>
                </a:endParaRPr>
              </a:p>
            </p:txBody>
          </p:sp>
          <p:sp>
            <p:nvSpPr>
              <p:cNvPr id="66" name="Text Placeholder 2"/>
              <p:cNvSpPr txBox="1">
                <a:spLocks/>
              </p:cNvSpPr>
              <p:nvPr/>
            </p:nvSpPr>
            <p:spPr bwMode="auto">
              <a:xfrm>
                <a:off x="7338060" y="2583331"/>
                <a:ext cx="109728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228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§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1pPr>
                <a:lvl2pPr marL="5715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2pPr>
                <a:lvl3pPr marL="914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3pPr>
                <a:lvl4pPr marL="12573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4pPr>
                <a:lvl5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Courier New" pitchFamily="49" charset="0"/>
                  <a:buChar char="o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:r>
                  <a:rPr lang="en-US" dirty="0" smtClean="0">
                    <a:solidFill>
                      <a:schemeClr val="accent1"/>
                    </a:solidFill>
                    <a:latin typeface="Orly's Font 2" pitchFamily="66" charset="0"/>
                  </a:rPr>
                  <a:t>(2,6)</a:t>
                </a:r>
                <a:endParaRPr lang="en-US" dirty="0">
                  <a:solidFill>
                    <a:schemeClr val="accent1"/>
                  </a:solidFill>
                  <a:latin typeface="Orly's Font 2" pitchFamily="66" charset="0"/>
                </a:endParaRPr>
              </a:p>
            </p:txBody>
          </p:sp>
          <p:sp>
            <p:nvSpPr>
              <p:cNvPr id="68" name="Text Placeholder 2"/>
              <p:cNvSpPr txBox="1">
                <a:spLocks/>
              </p:cNvSpPr>
              <p:nvPr/>
            </p:nvSpPr>
            <p:spPr bwMode="auto">
              <a:xfrm>
                <a:off x="7353156" y="3028950"/>
                <a:ext cx="109728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228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§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1pPr>
                <a:lvl2pPr marL="5715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2pPr>
                <a:lvl3pPr marL="914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3pPr>
                <a:lvl4pPr marL="12573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4pPr>
                <a:lvl5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Courier New" pitchFamily="49" charset="0"/>
                  <a:buChar char="o"/>
                  <a:defRPr sz="2400" kern="1200">
                    <a:solidFill>
                      <a:schemeClr val="tx1"/>
                    </a:solidFill>
                    <a:latin typeface="Orly's Font" pitchFamily="66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:r>
                  <a:rPr lang="en-US" dirty="0" smtClean="0">
                    <a:solidFill>
                      <a:schemeClr val="accent1"/>
                    </a:solidFill>
                    <a:latin typeface="Orly's Font 2" pitchFamily="66" charset="0"/>
                  </a:rPr>
                  <a:t>(3,9)</a:t>
                </a:r>
                <a:endParaRPr lang="en-US" dirty="0">
                  <a:solidFill>
                    <a:schemeClr val="accent1"/>
                  </a:solidFill>
                  <a:latin typeface="Orly's Font 2" pitchFamily="66" charset="0"/>
                </a:endParaRPr>
              </a:p>
            </p:txBody>
          </p:sp>
        </p:grpSp>
      </p:grpSp>
      <p:sp>
        <p:nvSpPr>
          <p:cNvPr id="3" name="Text Placeholder 2"/>
          <p:cNvSpPr txBox="1">
            <a:spLocks/>
          </p:cNvSpPr>
          <p:nvPr/>
        </p:nvSpPr>
        <p:spPr bwMode="auto">
          <a:xfrm>
            <a:off x="765403" y="883294"/>
            <a:ext cx="7315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800" dirty="0" smtClean="0">
                <a:solidFill>
                  <a:schemeClr val="accent1"/>
                </a:solidFill>
                <a:latin typeface="Orly's Font 2" pitchFamily="66" charset="0"/>
              </a:rPr>
              <a:t>Confusing the </a:t>
            </a:r>
            <a:r>
              <a:rPr lang="en-US" sz="2800" dirty="0" smtClean="0">
                <a:solidFill>
                  <a:schemeClr val="accent5"/>
                </a:solidFill>
                <a:latin typeface="Orly's Font 2" pitchFamily="66" charset="0"/>
              </a:rPr>
              <a:t>X Axis </a:t>
            </a:r>
            <a:r>
              <a:rPr lang="en-US" sz="2800" dirty="0" smtClean="0">
                <a:solidFill>
                  <a:schemeClr val="accent1"/>
                </a:solidFill>
                <a:latin typeface="Orly's Font 2" pitchFamily="66" charset="0"/>
              </a:rPr>
              <a:t>with the </a:t>
            </a:r>
            <a:r>
              <a:rPr lang="en-US" sz="2800" dirty="0" smtClean="0">
                <a:solidFill>
                  <a:schemeClr val="accent5"/>
                </a:solidFill>
                <a:latin typeface="Orly's Font 2" pitchFamily="66" charset="0"/>
              </a:rPr>
              <a:t>Y Axis</a:t>
            </a:r>
            <a:endParaRPr lang="en-US" sz="2800" dirty="0">
              <a:solidFill>
                <a:schemeClr val="accent5"/>
              </a:solidFill>
              <a:latin typeface="Orly's Font 2" pitchFamily="66" charset="0"/>
            </a:endParaRPr>
          </a:p>
        </p:txBody>
      </p:sp>
      <p:sp>
        <p:nvSpPr>
          <p:cNvPr id="91" name="Oval 90"/>
          <p:cNvSpPr/>
          <p:nvPr/>
        </p:nvSpPr>
        <p:spPr>
          <a:xfrm>
            <a:off x="2232376" y="3669030"/>
            <a:ext cx="45719" cy="4572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2526413" y="2754630"/>
            <a:ext cx="45719" cy="4572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>
            <a:off x="2803877" y="1954530"/>
            <a:ext cx="45719" cy="4572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5341336" y="1903439"/>
            <a:ext cx="2286000" cy="1975140"/>
            <a:chOff x="6743700" y="1511010"/>
            <a:chExt cx="2286000" cy="1975140"/>
          </a:xfrm>
        </p:grpSpPr>
        <p:sp>
          <p:nvSpPr>
            <p:cNvPr id="95" name="Text Placeholder 2"/>
            <p:cNvSpPr txBox="1">
              <a:spLocks/>
            </p:cNvSpPr>
            <p:nvPr/>
          </p:nvSpPr>
          <p:spPr bwMode="auto">
            <a:xfrm>
              <a:off x="7338060" y="2202331"/>
              <a:ext cx="109728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Wingdings" pitchFamily="2" charset="2"/>
                <a:buNone/>
              </a:pPr>
              <a:r>
                <a:rPr lang="en-US" dirty="0" smtClean="0">
                  <a:solidFill>
                    <a:schemeClr val="accent1"/>
                  </a:solidFill>
                  <a:latin typeface="Orly's Font 2" pitchFamily="66" charset="0"/>
                </a:rPr>
                <a:t>(1,3)</a:t>
              </a:r>
              <a:endParaRPr lang="en-US" dirty="0">
                <a:solidFill>
                  <a:schemeClr val="accent1"/>
                </a:solidFill>
                <a:latin typeface="Orly's Font 2" pitchFamily="66" charset="0"/>
              </a:endParaRPr>
            </a:p>
          </p:txBody>
        </p:sp>
        <p:sp>
          <p:nvSpPr>
            <p:cNvPr id="96" name="Text Placeholder 2"/>
            <p:cNvSpPr txBox="1">
              <a:spLocks/>
            </p:cNvSpPr>
            <p:nvPr/>
          </p:nvSpPr>
          <p:spPr bwMode="auto">
            <a:xfrm>
              <a:off x="6743700" y="1511010"/>
              <a:ext cx="2286000" cy="731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Wingdings" pitchFamily="2" charset="2"/>
                <a:buNone/>
              </a:pPr>
              <a:r>
                <a:rPr lang="en-US" sz="2000" dirty="0" smtClean="0">
                  <a:solidFill>
                    <a:schemeClr val="accent1"/>
                  </a:solidFill>
                  <a:latin typeface="Orly's Font 2" pitchFamily="66" charset="0"/>
                </a:rPr>
                <a:t>Ordered Pairs </a:t>
              </a:r>
            </a:p>
            <a:p>
              <a:pPr marL="0" indent="0" algn="ctr">
                <a:buFont typeface="Wingdings" pitchFamily="2" charset="2"/>
                <a:buNone/>
              </a:pPr>
              <a:r>
                <a:rPr lang="en-US" sz="2000" dirty="0" smtClean="0">
                  <a:solidFill>
                    <a:schemeClr val="accent1"/>
                  </a:solidFill>
                  <a:latin typeface="Orly's Font 2" pitchFamily="66" charset="0"/>
                </a:rPr>
                <a:t>(</a:t>
              </a:r>
              <a:r>
                <a:rPr lang="en-US" sz="2000" dirty="0" err="1" smtClean="0">
                  <a:solidFill>
                    <a:schemeClr val="accent1"/>
                  </a:solidFill>
                  <a:latin typeface="Orly's Font 2" pitchFamily="66" charset="0"/>
                </a:rPr>
                <a:t>x,y</a:t>
              </a:r>
              <a:r>
                <a:rPr lang="en-US" sz="2000" dirty="0" smtClean="0">
                  <a:solidFill>
                    <a:schemeClr val="accent1"/>
                  </a:solidFill>
                  <a:latin typeface="Orly's Font 2" pitchFamily="66" charset="0"/>
                </a:rPr>
                <a:t>)</a:t>
              </a:r>
              <a:endParaRPr lang="en-US" sz="2000" dirty="0">
                <a:solidFill>
                  <a:schemeClr val="accent1"/>
                </a:solidFill>
                <a:latin typeface="Orly's Font 2" pitchFamily="66" charset="0"/>
              </a:endParaRPr>
            </a:p>
          </p:txBody>
        </p:sp>
        <p:sp>
          <p:nvSpPr>
            <p:cNvPr id="97" name="Text Placeholder 2"/>
            <p:cNvSpPr txBox="1">
              <a:spLocks/>
            </p:cNvSpPr>
            <p:nvPr/>
          </p:nvSpPr>
          <p:spPr bwMode="auto">
            <a:xfrm>
              <a:off x="7338060" y="2583331"/>
              <a:ext cx="109728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Wingdings" pitchFamily="2" charset="2"/>
                <a:buNone/>
              </a:pPr>
              <a:r>
                <a:rPr lang="en-US" dirty="0" smtClean="0">
                  <a:solidFill>
                    <a:schemeClr val="accent1"/>
                  </a:solidFill>
                  <a:latin typeface="Orly's Font 2" pitchFamily="66" charset="0"/>
                </a:rPr>
                <a:t>(2,6)</a:t>
              </a:r>
              <a:endParaRPr lang="en-US" dirty="0">
                <a:solidFill>
                  <a:schemeClr val="accent1"/>
                </a:solidFill>
                <a:latin typeface="Orly's Font 2" pitchFamily="66" charset="0"/>
              </a:endParaRPr>
            </a:p>
          </p:txBody>
        </p:sp>
        <p:sp>
          <p:nvSpPr>
            <p:cNvPr id="98" name="Text Placeholder 2"/>
            <p:cNvSpPr txBox="1">
              <a:spLocks/>
            </p:cNvSpPr>
            <p:nvPr/>
          </p:nvSpPr>
          <p:spPr bwMode="auto">
            <a:xfrm>
              <a:off x="7353156" y="3028950"/>
              <a:ext cx="109728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Wingdings" pitchFamily="2" charset="2"/>
                <a:buNone/>
              </a:pPr>
              <a:r>
                <a:rPr lang="en-US" dirty="0" smtClean="0">
                  <a:solidFill>
                    <a:schemeClr val="accent1"/>
                  </a:solidFill>
                  <a:latin typeface="Orly's Font 2" pitchFamily="66" charset="0"/>
                </a:rPr>
                <a:t>(3,9)</a:t>
              </a:r>
              <a:endParaRPr lang="en-US" dirty="0">
                <a:solidFill>
                  <a:schemeClr val="accent1"/>
                </a:solidFill>
                <a:latin typeface="Orly's Font 2" pitchFamily="66" charset="0"/>
              </a:endParaRPr>
            </a:p>
          </p:txBody>
        </p:sp>
      </p:grpSp>
      <p:sp>
        <p:nvSpPr>
          <p:cNvPr id="34" name="Text Placeholder 3"/>
          <p:cNvSpPr txBox="1">
            <a:spLocks/>
          </p:cNvSpPr>
          <p:nvPr/>
        </p:nvSpPr>
        <p:spPr bwMode="auto">
          <a:xfrm>
            <a:off x="2181955" y="1307905"/>
            <a:ext cx="1335282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dirty="0">
                <a:solidFill>
                  <a:schemeClr val="accent5"/>
                </a:solidFill>
                <a:latin typeface="Orly's Font 2" pitchFamily="66" charset="0"/>
              </a:rPr>
              <a:t>Y</a:t>
            </a:r>
            <a:r>
              <a:rPr lang="en-US" sz="2000" dirty="0" smtClean="0">
                <a:solidFill>
                  <a:schemeClr val="accent5"/>
                </a:solidFill>
                <a:latin typeface="Orly's Font 2" pitchFamily="66" charset="0"/>
              </a:rPr>
              <a:t> Axis</a:t>
            </a:r>
          </a:p>
        </p:txBody>
      </p:sp>
      <p:sp>
        <p:nvSpPr>
          <p:cNvPr id="35" name="Text Placeholder 3"/>
          <p:cNvSpPr txBox="1">
            <a:spLocks/>
          </p:cNvSpPr>
          <p:nvPr/>
        </p:nvSpPr>
        <p:spPr bwMode="auto">
          <a:xfrm>
            <a:off x="5268055" y="4361644"/>
            <a:ext cx="1335282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dirty="0">
                <a:solidFill>
                  <a:schemeClr val="accent5"/>
                </a:solidFill>
                <a:latin typeface="Orly's Font 2" pitchFamily="66" charset="0"/>
              </a:rPr>
              <a:t>X</a:t>
            </a:r>
            <a:r>
              <a:rPr lang="en-US" sz="2000" dirty="0" smtClean="0">
                <a:solidFill>
                  <a:schemeClr val="accent5"/>
                </a:solidFill>
                <a:latin typeface="Orly's Font 2" pitchFamily="66" charset="0"/>
              </a:rPr>
              <a:t> Axis</a:t>
            </a:r>
          </a:p>
        </p:txBody>
      </p:sp>
      <p:sp>
        <p:nvSpPr>
          <p:cNvPr id="36" name="L-Shape 35"/>
          <p:cNvSpPr/>
          <p:nvPr/>
        </p:nvSpPr>
        <p:spPr>
          <a:xfrm rot="18456487">
            <a:off x="2235104" y="1958262"/>
            <a:ext cx="3566160" cy="1645920"/>
          </a:xfrm>
          <a:prstGeom prst="corner">
            <a:avLst>
              <a:gd name="adj1" fmla="val 50000"/>
              <a:gd name="adj2" fmla="val 40798"/>
            </a:avLst>
          </a:prstGeom>
          <a:solidFill>
            <a:schemeClr val="accent5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857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2" grpId="0" animBg="1"/>
      <p:bldP spid="93" grpId="0" animBg="1"/>
      <p:bldP spid="34" grpId="0"/>
      <p:bldP spid="35" grpId="0"/>
      <p:bldP spid="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0100" y="1337310"/>
            <a:ext cx="7429500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accent5"/>
                </a:solidFill>
                <a:latin typeface="Orly's Font 2" pitchFamily="66" charset="0"/>
                <a:ea typeface="Verdana" pitchFamily="34" charset="0"/>
                <a:cs typeface="Verdana" pitchFamily="34" charset="0"/>
              </a:rPr>
              <a:t>In this lesson you </a:t>
            </a:r>
            <a:r>
              <a:rPr lang="en-US" sz="3600" dirty="0" smtClean="0">
                <a:solidFill>
                  <a:schemeClr val="accent5"/>
                </a:solidFill>
                <a:latin typeface="Orly's Font 2" pitchFamily="66" charset="0"/>
                <a:ea typeface="Verdana" pitchFamily="34" charset="0"/>
                <a:cs typeface="Verdana" pitchFamily="34" charset="0"/>
              </a:rPr>
              <a:t>have learned </a:t>
            </a:r>
            <a:r>
              <a:rPr lang="en-US" sz="3600" dirty="0">
                <a:solidFill>
                  <a:schemeClr val="accent5"/>
                </a:solidFill>
                <a:latin typeface="Orly's Font 2" pitchFamily="66" charset="0"/>
                <a:ea typeface="Verdana" pitchFamily="34" charset="0"/>
                <a:cs typeface="Verdana" pitchFamily="34" charset="0"/>
              </a:rPr>
              <a:t>how to recognize patterns </a:t>
            </a:r>
            <a:r>
              <a:rPr lang="en-US" sz="3600" dirty="0">
                <a:solidFill>
                  <a:schemeClr val="accent1"/>
                </a:solidFill>
                <a:latin typeface="Orly's Font 2" pitchFamily="66" charset="0"/>
                <a:ea typeface="Verdana" pitchFamily="34" charset="0"/>
                <a:cs typeface="Verdana" pitchFamily="34" charset="0"/>
              </a:rPr>
              <a:t>by comparing and graphing them on a coordinate </a:t>
            </a:r>
            <a:r>
              <a:rPr lang="en-US" sz="3600" dirty="0" smtClean="0">
                <a:solidFill>
                  <a:schemeClr val="accent1"/>
                </a:solidFill>
                <a:latin typeface="Orly's Font 2" pitchFamily="66" charset="0"/>
                <a:ea typeface="Verdana" pitchFamily="34" charset="0"/>
                <a:cs typeface="Verdana" pitchFamily="34" charset="0"/>
              </a:rPr>
              <a:t>plane.</a:t>
            </a:r>
            <a:endParaRPr lang="en-US" sz="3600" dirty="0">
              <a:solidFill>
                <a:schemeClr val="accent1"/>
              </a:solidFill>
              <a:latin typeface="Orly's Font 2" pitchFamily="66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978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308100"/>
            <a:ext cx="73152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accent5"/>
                </a:solidFill>
                <a:latin typeface="Orly's Font 2" pitchFamily="66" charset="0"/>
                <a:ea typeface="Verdana" pitchFamily="34" charset="0"/>
                <a:cs typeface="Verdana" pitchFamily="34" charset="0"/>
              </a:rPr>
              <a:t>In this lesson you </a:t>
            </a:r>
            <a:r>
              <a:rPr lang="en-US" sz="3600" dirty="0" smtClean="0">
                <a:solidFill>
                  <a:schemeClr val="accent5"/>
                </a:solidFill>
                <a:latin typeface="Orly's Font 2" pitchFamily="66" charset="0"/>
                <a:ea typeface="Verdana" pitchFamily="34" charset="0"/>
                <a:cs typeface="Verdana" pitchFamily="34" charset="0"/>
              </a:rPr>
              <a:t>will learn how to recognize patterns </a:t>
            </a:r>
            <a:r>
              <a:rPr lang="en-US" sz="3600" dirty="0" smtClean="0">
                <a:solidFill>
                  <a:schemeClr val="accent1"/>
                </a:solidFill>
                <a:latin typeface="Orly's Font 2" pitchFamily="66" charset="0"/>
                <a:ea typeface="Verdana" pitchFamily="34" charset="0"/>
                <a:cs typeface="Verdana" pitchFamily="34" charset="0"/>
              </a:rPr>
              <a:t>by comparing and graphing them on a coordinate plane.</a:t>
            </a:r>
            <a:endParaRPr lang="en-US" sz="3600" dirty="0">
              <a:solidFill>
                <a:schemeClr val="accent1"/>
              </a:solidFill>
              <a:latin typeface="Orly's Font 2" pitchFamily="66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56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/>
        </p:nvSpPr>
        <p:spPr bwMode="auto">
          <a:xfrm>
            <a:off x="2445736" y="400050"/>
            <a:ext cx="7315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800" dirty="0" smtClean="0">
                <a:solidFill>
                  <a:schemeClr val="accent1"/>
                </a:solidFill>
                <a:latin typeface="Orly's Font 2" pitchFamily="66" charset="0"/>
              </a:rPr>
              <a:t>Graphing on a Coordinate Plane</a:t>
            </a:r>
            <a:endParaRPr lang="en-US" sz="2800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407511" y="1135379"/>
            <a:ext cx="5223387" cy="3967942"/>
            <a:chOff x="1407511" y="1135379"/>
            <a:chExt cx="5223387" cy="3967942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7511" y="1144904"/>
              <a:ext cx="4023360" cy="39584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 Placeholder 3"/>
            <p:cNvSpPr txBox="1">
              <a:spLocks/>
            </p:cNvSpPr>
            <p:nvPr/>
          </p:nvSpPr>
          <p:spPr bwMode="auto">
            <a:xfrm>
              <a:off x="5295616" y="4228452"/>
              <a:ext cx="1335282" cy="632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2800" dirty="0" smtClean="0">
                  <a:solidFill>
                    <a:schemeClr val="accent5"/>
                  </a:solidFill>
                  <a:latin typeface="Orly's Font 2" pitchFamily="66" charset="0"/>
                </a:rPr>
                <a:t>X Axis</a:t>
              </a:r>
            </a:p>
          </p:txBody>
        </p:sp>
        <p:sp>
          <p:nvSpPr>
            <p:cNvPr id="8" name="Text Placeholder 3"/>
            <p:cNvSpPr txBox="1">
              <a:spLocks/>
            </p:cNvSpPr>
            <p:nvPr/>
          </p:nvSpPr>
          <p:spPr bwMode="auto">
            <a:xfrm>
              <a:off x="2369536" y="1135379"/>
              <a:ext cx="1335282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2800" dirty="0">
                  <a:solidFill>
                    <a:schemeClr val="accent5"/>
                  </a:solidFill>
                  <a:latin typeface="Orly's Font 2" pitchFamily="66" charset="0"/>
                </a:rPr>
                <a:t>Y</a:t>
              </a:r>
              <a:r>
                <a:rPr lang="en-US" sz="2800" dirty="0" smtClean="0">
                  <a:solidFill>
                    <a:schemeClr val="accent5"/>
                  </a:solidFill>
                  <a:latin typeface="Orly's Font 2" pitchFamily="66" charset="0"/>
                </a:rPr>
                <a:t> Axis</a:t>
              </a:r>
            </a:p>
          </p:txBody>
        </p:sp>
        <p:sp>
          <p:nvSpPr>
            <p:cNvPr id="9" name="Text Placeholder 3"/>
            <p:cNvSpPr txBox="1">
              <a:spLocks/>
            </p:cNvSpPr>
            <p:nvPr/>
          </p:nvSpPr>
          <p:spPr bwMode="auto">
            <a:xfrm>
              <a:off x="1706596" y="4440862"/>
              <a:ext cx="27432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0</a:t>
              </a:r>
            </a:p>
          </p:txBody>
        </p:sp>
        <p:sp>
          <p:nvSpPr>
            <p:cNvPr id="10" name="Text Placeholder 3"/>
            <p:cNvSpPr txBox="1">
              <a:spLocks/>
            </p:cNvSpPr>
            <p:nvPr/>
          </p:nvSpPr>
          <p:spPr bwMode="auto">
            <a:xfrm>
              <a:off x="1750411" y="4168615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1</a:t>
              </a:r>
            </a:p>
          </p:txBody>
        </p:sp>
        <p:sp>
          <p:nvSpPr>
            <p:cNvPr id="11" name="Text Placeholder 3"/>
            <p:cNvSpPr txBox="1">
              <a:spLocks/>
            </p:cNvSpPr>
            <p:nvPr/>
          </p:nvSpPr>
          <p:spPr bwMode="auto">
            <a:xfrm>
              <a:off x="2095216" y="4544524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1</a:t>
              </a:r>
            </a:p>
          </p:txBody>
        </p:sp>
        <p:sp>
          <p:nvSpPr>
            <p:cNvPr id="12" name="Text Placeholder 3"/>
            <p:cNvSpPr txBox="1">
              <a:spLocks/>
            </p:cNvSpPr>
            <p:nvPr/>
          </p:nvSpPr>
          <p:spPr bwMode="auto">
            <a:xfrm>
              <a:off x="1706596" y="3885395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>
                  <a:solidFill>
                    <a:schemeClr val="accent5"/>
                  </a:solidFill>
                  <a:latin typeface="Orly's Font 2" pitchFamily="66" charset="0"/>
                </a:rPr>
                <a:t>2</a:t>
              </a:r>
              <a:endParaRPr lang="en-US" sz="1400" dirty="0" smtClean="0">
                <a:solidFill>
                  <a:schemeClr val="accent5"/>
                </a:solidFill>
                <a:latin typeface="Orly's Font 2" pitchFamily="66" charset="0"/>
              </a:endParaRPr>
            </a:p>
          </p:txBody>
        </p:sp>
        <p:sp>
          <p:nvSpPr>
            <p:cNvPr id="13" name="Text Placeholder 3"/>
            <p:cNvSpPr txBox="1">
              <a:spLocks/>
            </p:cNvSpPr>
            <p:nvPr/>
          </p:nvSpPr>
          <p:spPr bwMode="auto">
            <a:xfrm>
              <a:off x="1706596" y="3561977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>
                  <a:solidFill>
                    <a:schemeClr val="accent5"/>
                  </a:solidFill>
                  <a:latin typeface="Orly's Font 2" pitchFamily="66" charset="0"/>
                </a:rPr>
                <a:t>3</a:t>
              </a:r>
              <a:endParaRPr lang="en-US" sz="1400" dirty="0" smtClean="0">
                <a:solidFill>
                  <a:schemeClr val="accent5"/>
                </a:solidFill>
                <a:latin typeface="Orly's Font 2" pitchFamily="66" charset="0"/>
              </a:endParaRPr>
            </a:p>
          </p:txBody>
        </p:sp>
        <p:sp>
          <p:nvSpPr>
            <p:cNvPr id="14" name="Text Placeholder 3"/>
            <p:cNvSpPr txBox="1">
              <a:spLocks/>
            </p:cNvSpPr>
            <p:nvPr/>
          </p:nvSpPr>
          <p:spPr bwMode="auto">
            <a:xfrm>
              <a:off x="1721836" y="3285380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4</a:t>
              </a:r>
            </a:p>
          </p:txBody>
        </p:sp>
        <p:sp>
          <p:nvSpPr>
            <p:cNvPr id="15" name="Text Placeholder 3"/>
            <p:cNvSpPr txBox="1">
              <a:spLocks/>
            </p:cNvSpPr>
            <p:nvPr/>
          </p:nvSpPr>
          <p:spPr bwMode="auto">
            <a:xfrm>
              <a:off x="1704691" y="2981150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5</a:t>
              </a:r>
            </a:p>
          </p:txBody>
        </p:sp>
        <p:sp>
          <p:nvSpPr>
            <p:cNvPr id="16" name="Text Placeholder 3"/>
            <p:cNvSpPr txBox="1">
              <a:spLocks/>
            </p:cNvSpPr>
            <p:nvPr/>
          </p:nvSpPr>
          <p:spPr bwMode="auto">
            <a:xfrm>
              <a:off x="1706596" y="2681780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6</a:t>
              </a:r>
            </a:p>
          </p:txBody>
        </p:sp>
        <p:sp>
          <p:nvSpPr>
            <p:cNvPr id="17" name="Text Placeholder 3"/>
            <p:cNvSpPr txBox="1">
              <a:spLocks/>
            </p:cNvSpPr>
            <p:nvPr/>
          </p:nvSpPr>
          <p:spPr bwMode="auto">
            <a:xfrm>
              <a:off x="1716121" y="2407460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7</a:t>
              </a:r>
            </a:p>
          </p:txBody>
        </p:sp>
        <p:sp>
          <p:nvSpPr>
            <p:cNvPr id="18" name="Text Placeholder 3"/>
            <p:cNvSpPr txBox="1">
              <a:spLocks/>
            </p:cNvSpPr>
            <p:nvPr/>
          </p:nvSpPr>
          <p:spPr bwMode="auto">
            <a:xfrm>
              <a:off x="1704690" y="2109910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8</a:t>
              </a:r>
            </a:p>
          </p:txBody>
        </p:sp>
        <p:sp>
          <p:nvSpPr>
            <p:cNvPr id="19" name="Text Placeholder 3"/>
            <p:cNvSpPr txBox="1">
              <a:spLocks/>
            </p:cNvSpPr>
            <p:nvPr/>
          </p:nvSpPr>
          <p:spPr bwMode="auto">
            <a:xfrm>
              <a:off x="1704691" y="1835590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9</a:t>
              </a:r>
            </a:p>
          </p:txBody>
        </p:sp>
        <p:sp>
          <p:nvSpPr>
            <p:cNvPr id="20" name="Text Placeholder 3"/>
            <p:cNvSpPr txBox="1">
              <a:spLocks/>
            </p:cNvSpPr>
            <p:nvPr/>
          </p:nvSpPr>
          <p:spPr bwMode="auto">
            <a:xfrm>
              <a:off x="1638016" y="1536505"/>
              <a:ext cx="45720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10</a:t>
              </a:r>
            </a:p>
          </p:txBody>
        </p:sp>
        <p:sp>
          <p:nvSpPr>
            <p:cNvPr id="21" name="Text Placeholder 3"/>
            <p:cNvSpPr txBox="1">
              <a:spLocks/>
            </p:cNvSpPr>
            <p:nvPr/>
          </p:nvSpPr>
          <p:spPr bwMode="auto">
            <a:xfrm>
              <a:off x="2712436" y="4544524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>
                  <a:solidFill>
                    <a:schemeClr val="accent5"/>
                  </a:solidFill>
                  <a:latin typeface="Orly's Font 2" pitchFamily="66" charset="0"/>
                </a:rPr>
                <a:t>3</a:t>
              </a:r>
              <a:endParaRPr lang="en-US" sz="1400" dirty="0" smtClean="0">
                <a:solidFill>
                  <a:schemeClr val="accent5"/>
                </a:solidFill>
                <a:latin typeface="Orly's Font 2" pitchFamily="66" charset="0"/>
              </a:endParaRPr>
            </a:p>
          </p:txBody>
        </p:sp>
        <p:sp>
          <p:nvSpPr>
            <p:cNvPr id="22" name="Text Placeholder 3"/>
            <p:cNvSpPr txBox="1">
              <a:spLocks/>
            </p:cNvSpPr>
            <p:nvPr/>
          </p:nvSpPr>
          <p:spPr bwMode="auto">
            <a:xfrm>
              <a:off x="2400016" y="4530025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2</a:t>
              </a:r>
            </a:p>
          </p:txBody>
        </p:sp>
        <p:sp>
          <p:nvSpPr>
            <p:cNvPr id="23" name="Text Placeholder 3"/>
            <p:cNvSpPr txBox="1">
              <a:spLocks/>
            </p:cNvSpPr>
            <p:nvPr/>
          </p:nvSpPr>
          <p:spPr bwMode="auto">
            <a:xfrm>
              <a:off x="3007711" y="4544524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4</a:t>
              </a:r>
            </a:p>
          </p:txBody>
        </p:sp>
        <p:sp>
          <p:nvSpPr>
            <p:cNvPr id="24" name="Text Placeholder 3"/>
            <p:cNvSpPr txBox="1">
              <a:spLocks/>
            </p:cNvSpPr>
            <p:nvPr/>
          </p:nvSpPr>
          <p:spPr bwMode="auto">
            <a:xfrm>
              <a:off x="3282031" y="4544524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5</a:t>
              </a:r>
            </a:p>
          </p:txBody>
        </p:sp>
        <p:sp>
          <p:nvSpPr>
            <p:cNvPr id="25" name="Text Placeholder 3"/>
            <p:cNvSpPr txBox="1">
              <a:spLocks/>
            </p:cNvSpPr>
            <p:nvPr/>
          </p:nvSpPr>
          <p:spPr bwMode="auto">
            <a:xfrm>
              <a:off x="3567658" y="4544524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6</a:t>
              </a:r>
            </a:p>
          </p:txBody>
        </p:sp>
        <p:sp>
          <p:nvSpPr>
            <p:cNvPr id="26" name="Text Placeholder 3"/>
            <p:cNvSpPr txBox="1">
              <a:spLocks/>
            </p:cNvSpPr>
            <p:nvPr/>
          </p:nvSpPr>
          <p:spPr bwMode="auto">
            <a:xfrm>
              <a:off x="3853408" y="4561118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7</a:t>
              </a:r>
            </a:p>
          </p:txBody>
        </p:sp>
        <p:sp>
          <p:nvSpPr>
            <p:cNvPr id="27" name="Text Placeholder 3"/>
            <p:cNvSpPr txBox="1">
              <a:spLocks/>
            </p:cNvSpPr>
            <p:nvPr/>
          </p:nvSpPr>
          <p:spPr bwMode="auto">
            <a:xfrm>
              <a:off x="4148683" y="4544524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8</a:t>
              </a:r>
            </a:p>
          </p:txBody>
        </p:sp>
        <p:sp>
          <p:nvSpPr>
            <p:cNvPr id="28" name="Text Placeholder 3"/>
            <p:cNvSpPr txBox="1">
              <a:spLocks/>
            </p:cNvSpPr>
            <p:nvPr/>
          </p:nvSpPr>
          <p:spPr bwMode="auto">
            <a:xfrm>
              <a:off x="4423003" y="4561118"/>
              <a:ext cx="27432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9</a:t>
              </a:r>
            </a:p>
          </p:txBody>
        </p:sp>
        <p:sp>
          <p:nvSpPr>
            <p:cNvPr id="29" name="Text Placeholder 3"/>
            <p:cNvSpPr txBox="1">
              <a:spLocks/>
            </p:cNvSpPr>
            <p:nvPr/>
          </p:nvSpPr>
          <p:spPr bwMode="auto">
            <a:xfrm>
              <a:off x="4697323" y="4558841"/>
              <a:ext cx="457200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en-US" sz="1400" dirty="0" smtClean="0">
                  <a:solidFill>
                    <a:schemeClr val="accent5"/>
                  </a:solidFill>
                  <a:latin typeface="Orly's Font 2" pitchFamily="66" charset="0"/>
                </a:rPr>
                <a:t>10</a:t>
              </a:r>
            </a:p>
          </p:txBody>
        </p:sp>
      </p:grpSp>
      <p:sp>
        <p:nvSpPr>
          <p:cNvPr id="30" name="Rectangle 29"/>
          <p:cNvSpPr/>
          <p:nvPr/>
        </p:nvSpPr>
        <p:spPr>
          <a:xfrm>
            <a:off x="1906498" y="4442935"/>
            <a:ext cx="365760" cy="182880"/>
          </a:xfrm>
          <a:prstGeom prst="rect">
            <a:avLst/>
          </a:prstGeom>
          <a:solidFill>
            <a:srgbClr val="FFFF00">
              <a:alpha val="48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rot="16200000">
            <a:off x="1819914" y="4057800"/>
            <a:ext cx="914400" cy="182880"/>
          </a:xfrm>
          <a:prstGeom prst="rect">
            <a:avLst/>
          </a:prstGeom>
          <a:solidFill>
            <a:srgbClr val="FFFF00">
              <a:alpha val="48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2232376" y="3669179"/>
            <a:ext cx="45719" cy="4572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942816" y="4504612"/>
            <a:ext cx="640080" cy="182880"/>
          </a:xfrm>
          <a:prstGeom prst="rect">
            <a:avLst/>
          </a:prstGeom>
          <a:solidFill>
            <a:srgbClr val="FFFF00">
              <a:alpha val="48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 rot="16200000">
            <a:off x="1645636" y="3603912"/>
            <a:ext cx="1783080" cy="182880"/>
          </a:xfrm>
          <a:prstGeom prst="rect">
            <a:avLst/>
          </a:prstGeom>
          <a:solidFill>
            <a:srgbClr val="FFFF00">
              <a:alpha val="48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2514316" y="2796080"/>
            <a:ext cx="45719" cy="4572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978714" y="4431890"/>
            <a:ext cx="868680" cy="182880"/>
          </a:xfrm>
          <a:prstGeom prst="rect">
            <a:avLst/>
          </a:prstGeom>
          <a:solidFill>
            <a:srgbClr val="FFFF00">
              <a:alpha val="48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 rot="16200000">
            <a:off x="1556136" y="3169128"/>
            <a:ext cx="2624328" cy="182880"/>
          </a:xfrm>
          <a:prstGeom prst="rect">
            <a:avLst/>
          </a:prstGeom>
          <a:solidFill>
            <a:srgbClr val="FFFF00">
              <a:alpha val="48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2822581" y="1920971"/>
            <a:ext cx="45719" cy="4572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5341336" y="1903439"/>
            <a:ext cx="2286000" cy="1975140"/>
            <a:chOff x="6743700" y="1511010"/>
            <a:chExt cx="2286000" cy="1975140"/>
          </a:xfrm>
        </p:grpSpPr>
        <p:sp>
          <p:nvSpPr>
            <p:cNvPr id="40" name="Text Placeholder 2"/>
            <p:cNvSpPr txBox="1">
              <a:spLocks/>
            </p:cNvSpPr>
            <p:nvPr/>
          </p:nvSpPr>
          <p:spPr bwMode="auto">
            <a:xfrm>
              <a:off x="7338060" y="2202331"/>
              <a:ext cx="109728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Wingdings" pitchFamily="2" charset="2"/>
                <a:buNone/>
              </a:pPr>
              <a:r>
                <a:rPr lang="en-US" dirty="0" smtClean="0">
                  <a:solidFill>
                    <a:schemeClr val="accent1"/>
                  </a:solidFill>
                  <a:latin typeface="Orly's Font 2" pitchFamily="66" charset="0"/>
                </a:rPr>
                <a:t>(1,3)</a:t>
              </a:r>
              <a:endParaRPr lang="en-US" dirty="0">
                <a:solidFill>
                  <a:schemeClr val="accent1"/>
                </a:solidFill>
                <a:latin typeface="Orly's Font 2" pitchFamily="66" charset="0"/>
              </a:endParaRPr>
            </a:p>
          </p:txBody>
        </p:sp>
        <p:sp>
          <p:nvSpPr>
            <p:cNvPr id="41" name="Text Placeholder 2"/>
            <p:cNvSpPr txBox="1">
              <a:spLocks/>
            </p:cNvSpPr>
            <p:nvPr/>
          </p:nvSpPr>
          <p:spPr bwMode="auto">
            <a:xfrm>
              <a:off x="6743700" y="1511010"/>
              <a:ext cx="2286000" cy="731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Wingdings" pitchFamily="2" charset="2"/>
                <a:buNone/>
              </a:pPr>
              <a:r>
                <a:rPr lang="en-US" sz="2000" dirty="0" smtClean="0">
                  <a:solidFill>
                    <a:schemeClr val="accent1"/>
                  </a:solidFill>
                  <a:latin typeface="Orly's Font 2" pitchFamily="66" charset="0"/>
                </a:rPr>
                <a:t>Ordered Pairs </a:t>
              </a:r>
            </a:p>
            <a:p>
              <a:pPr marL="0" indent="0" algn="ctr">
                <a:buFont typeface="Wingdings" pitchFamily="2" charset="2"/>
                <a:buNone/>
              </a:pPr>
              <a:r>
                <a:rPr lang="en-US" sz="2000" dirty="0" smtClean="0">
                  <a:solidFill>
                    <a:schemeClr val="accent1"/>
                  </a:solidFill>
                  <a:latin typeface="Orly's Font 2" pitchFamily="66" charset="0"/>
                </a:rPr>
                <a:t>(</a:t>
              </a:r>
              <a:r>
                <a:rPr lang="en-US" sz="2000" dirty="0" err="1" smtClean="0">
                  <a:solidFill>
                    <a:schemeClr val="accent1"/>
                  </a:solidFill>
                  <a:latin typeface="Orly's Font 2" pitchFamily="66" charset="0"/>
                </a:rPr>
                <a:t>x,y</a:t>
              </a:r>
              <a:r>
                <a:rPr lang="en-US" sz="2000" dirty="0" smtClean="0">
                  <a:solidFill>
                    <a:schemeClr val="accent1"/>
                  </a:solidFill>
                  <a:latin typeface="Orly's Font 2" pitchFamily="66" charset="0"/>
                </a:rPr>
                <a:t>)</a:t>
              </a:r>
              <a:endParaRPr lang="en-US" sz="2000" dirty="0">
                <a:solidFill>
                  <a:schemeClr val="accent1"/>
                </a:solidFill>
                <a:latin typeface="Orly's Font 2" pitchFamily="66" charset="0"/>
              </a:endParaRPr>
            </a:p>
          </p:txBody>
        </p:sp>
        <p:sp>
          <p:nvSpPr>
            <p:cNvPr id="42" name="Text Placeholder 2"/>
            <p:cNvSpPr txBox="1">
              <a:spLocks/>
            </p:cNvSpPr>
            <p:nvPr/>
          </p:nvSpPr>
          <p:spPr bwMode="auto">
            <a:xfrm>
              <a:off x="7338060" y="2583331"/>
              <a:ext cx="109728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Wingdings" pitchFamily="2" charset="2"/>
                <a:buNone/>
              </a:pPr>
              <a:r>
                <a:rPr lang="en-US" dirty="0" smtClean="0">
                  <a:solidFill>
                    <a:schemeClr val="accent1"/>
                  </a:solidFill>
                  <a:latin typeface="Orly's Font 2" pitchFamily="66" charset="0"/>
                </a:rPr>
                <a:t>(2,6)</a:t>
              </a:r>
              <a:endParaRPr lang="en-US" dirty="0">
                <a:solidFill>
                  <a:schemeClr val="accent1"/>
                </a:solidFill>
                <a:latin typeface="Orly's Font 2" pitchFamily="66" charset="0"/>
              </a:endParaRPr>
            </a:p>
          </p:txBody>
        </p:sp>
        <p:sp>
          <p:nvSpPr>
            <p:cNvPr id="43" name="Text Placeholder 2"/>
            <p:cNvSpPr txBox="1">
              <a:spLocks/>
            </p:cNvSpPr>
            <p:nvPr/>
          </p:nvSpPr>
          <p:spPr bwMode="auto">
            <a:xfrm>
              <a:off x="7353156" y="3028950"/>
              <a:ext cx="109728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286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1pPr>
              <a:lvl2pPr marL="5715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2pPr>
              <a:lvl3pPr marL="914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3pPr>
              <a:lvl4pPr marL="12573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4pPr>
              <a:lvl5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Courier New" pitchFamily="49" charset="0"/>
                <a:buChar char="o"/>
                <a:defRPr sz="2400" kern="1200">
                  <a:solidFill>
                    <a:schemeClr val="tx1"/>
                  </a:solidFill>
                  <a:latin typeface="Orly's Font" pitchFamily="66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Wingdings" pitchFamily="2" charset="2"/>
                <a:buNone/>
              </a:pPr>
              <a:r>
                <a:rPr lang="en-US" dirty="0" smtClean="0">
                  <a:solidFill>
                    <a:schemeClr val="accent1"/>
                  </a:solidFill>
                  <a:latin typeface="Orly's Font 2" pitchFamily="66" charset="0"/>
                </a:rPr>
                <a:t>(3,9)</a:t>
              </a:r>
              <a:endParaRPr lang="en-US" dirty="0">
                <a:solidFill>
                  <a:schemeClr val="accent1"/>
                </a:solidFill>
                <a:latin typeface="Orly's Font 2" pitchFamily="66" charset="0"/>
              </a:endParaRPr>
            </a:p>
          </p:txBody>
        </p:sp>
      </p:grpSp>
      <p:sp>
        <p:nvSpPr>
          <p:cNvPr id="44" name="Oval 43"/>
          <p:cNvSpPr/>
          <p:nvPr/>
        </p:nvSpPr>
        <p:spPr>
          <a:xfrm rot="17555760">
            <a:off x="1476326" y="2358932"/>
            <a:ext cx="2286000" cy="8063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039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1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" grpId="0" animBg="1"/>
      <p:bldP spid="30" grpId="1" animBg="1"/>
      <p:bldP spid="31" grpId="0" animBg="1"/>
      <p:bldP spid="31" grpId="1" animBg="1"/>
      <p:bldP spid="32" grpId="0" animBg="1"/>
      <p:bldP spid="33" grpId="0" animBg="1"/>
      <p:bldP spid="33" grpId="1" animBg="1"/>
      <p:bldP spid="34" grpId="0" animBg="1"/>
      <p:bldP spid="34" grpId="1" animBg="1"/>
      <p:bldP spid="35" grpId="0" animBg="1"/>
      <p:bldP spid="36" grpId="0" animBg="1"/>
      <p:bldP spid="36" grpId="1" animBg="1"/>
      <p:bldP spid="37" grpId="0" animBg="1"/>
      <p:bldP spid="37" grpId="1" animBg="1"/>
      <p:bldP spid="38" grpId="0" animBg="1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7300" y="952499"/>
            <a:ext cx="7040880" cy="353943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175"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2880" rIns="182880" bIns="18288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Reggie bought 2 movie tickets for a total of $14. Cady bought 4 movie tickets for a total of $28. Create a table to show the pattern of the prices of the movie tickets. How much is 1 ticket? How much are 3 tickets? Graph the corresponding terms as ordered pairs on a coordinate plane. What pattern do you see?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440180" y="2686050"/>
            <a:ext cx="2236470" cy="1905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440180" y="2305050"/>
            <a:ext cx="652272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276350" y="952499"/>
            <a:ext cx="7021830" cy="68580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228725" y="1447799"/>
            <a:ext cx="7021830" cy="552451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976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 bwMode="auto">
          <a:xfrm>
            <a:off x="1714500" y="1428750"/>
            <a:ext cx="1645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800" dirty="0" smtClean="0">
                <a:solidFill>
                  <a:schemeClr val="accent1"/>
                </a:solidFill>
                <a:latin typeface="Orly's Font 2" pitchFamily="66" charset="0"/>
              </a:rPr>
              <a:t>Reggie</a:t>
            </a:r>
            <a:endParaRPr lang="en-US" sz="2800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 bwMode="auto">
          <a:xfrm>
            <a:off x="891540" y="2089755"/>
            <a:ext cx="32918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800" dirty="0">
                <a:solidFill>
                  <a:schemeClr val="accent5"/>
                </a:solidFill>
                <a:latin typeface="Orly's Font 2" pitchFamily="66" charset="0"/>
              </a:rPr>
              <a:t>2</a:t>
            </a:r>
            <a:r>
              <a:rPr lang="en-US" sz="2800" dirty="0" smtClean="0">
                <a:solidFill>
                  <a:schemeClr val="accent1"/>
                </a:solidFill>
                <a:latin typeface="Orly's Font 2" pitchFamily="66" charset="0"/>
              </a:rPr>
              <a:t> tickets for </a:t>
            </a:r>
            <a:r>
              <a:rPr lang="en-US" sz="2800" dirty="0" smtClean="0">
                <a:solidFill>
                  <a:schemeClr val="accent5"/>
                </a:solidFill>
                <a:latin typeface="Orly's Font 2" pitchFamily="66" charset="0"/>
              </a:rPr>
              <a:t>$14</a:t>
            </a:r>
            <a:endParaRPr lang="en-US" sz="2800" dirty="0">
              <a:solidFill>
                <a:schemeClr val="accent5"/>
              </a:solidFill>
              <a:latin typeface="Orly's Font 2" pitchFamily="66" charset="0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 bwMode="auto">
          <a:xfrm>
            <a:off x="1485900" y="2742544"/>
            <a:ext cx="21031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>
                <a:solidFill>
                  <a:schemeClr val="accent1"/>
                </a:solidFill>
                <a:latin typeface="Orly's Font 2" pitchFamily="66" charset="0"/>
              </a:rPr>
              <a:t>14 </a:t>
            </a:r>
            <a:r>
              <a:rPr lang="en-US" sz="2800" dirty="0">
                <a:solidFill>
                  <a:schemeClr val="accent1"/>
                </a:solidFill>
                <a:latin typeface="Arial"/>
                <a:cs typeface="Arial"/>
              </a:rPr>
              <a:t>÷ </a:t>
            </a:r>
            <a:r>
              <a:rPr lang="en-US" sz="2800" dirty="0">
                <a:solidFill>
                  <a:schemeClr val="accent1"/>
                </a:solidFill>
                <a:latin typeface="Orly's Font 2" pitchFamily="66" charset="0"/>
                <a:cs typeface="Arial"/>
              </a:rPr>
              <a:t>2</a:t>
            </a:r>
            <a:r>
              <a:rPr lang="en-US" sz="2800" dirty="0" smtClean="0">
                <a:solidFill>
                  <a:schemeClr val="accent1"/>
                </a:solidFill>
                <a:latin typeface="Orly's Font 2" pitchFamily="66" charset="0"/>
                <a:cs typeface="Arial"/>
              </a:rPr>
              <a:t> = $7</a:t>
            </a:r>
            <a:endParaRPr lang="en-US" sz="2800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5715000" y="1409700"/>
            <a:ext cx="1645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800" dirty="0" smtClean="0">
                <a:solidFill>
                  <a:schemeClr val="accent1"/>
                </a:solidFill>
                <a:latin typeface="Orly's Font 2" pitchFamily="66" charset="0"/>
              </a:rPr>
              <a:t>Cady</a:t>
            </a:r>
            <a:endParaRPr lang="en-US" sz="2800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4892040" y="2070705"/>
            <a:ext cx="32918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800" dirty="0">
                <a:solidFill>
                  <a:schemeClr val="accent5"/>
                </a:solidFill>
                <a:latin typeface="Orly's Font 2" pitchFamily="66" charset="0"/>
              </a:rPr>
              <a:t>4</a:t>
            </a:r>
            <a:r>
              <a:rPr lang="en-US" sz="2800" dirty="0" smtClean="0">
                <a:solidFill>
                  <a:schemeClr val="accent1"/>
                </a:solidFill>
                <a:latin typeface="Orly's Font 2" pitchFamily="66" charset="0"/>
              </a:rPr>
              <a:t> tickets for </a:t>
            </a:r>
            <a:r>
              <a:rPr lang="en-US" sz="2800" dirty="0" smtClean="0">
                <a:solidFill>
                  <a:schemeClr val="accent5"/>
                </a:solidFill>
                <a:latin typeface="Orly's Font 2" pitchFamily="66" charset="0"/>
              </a:rPr>
              <a:t>$28</a:t>
            </a:r>
            <a:endParaRPr lang="en-US" sz="2800" dirty="0">
              <a:solidFill>
                <a:schemeClr val="accent5"/>
              </a:solidFill>
              <a:latin typeface="Orly's Font 2" pitchFamily="66" charset="0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5486400" y="2723494"/>
            <a:ext cx="228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800" dirty="0" smtClean="0">
                <a:solidFill>
                  <a:schemeClr val="accent1"/>
                </a:solidFill>
                <a:latin typeface="Orly's Font 2" pitchFamily="66" charset="0"/>
              </a:rPr>
              <a:t>28 </a:t>
            </a:r>
            <a:r>
              <a:rPr lang="en-US" sz="2800" dirty="0" smtClean="0">
                <a:solidFill>
                  <a:schemeClr val="accent1"/>
                </a:solidFill>
                <a:latin typeface="Arial"/>
                <a:cs typeface="Arial"/>
              </a:rPr>
              <a:t>÷ </a:t>
            </a:r>
            <a:r>
              <a:rPr lang="en-US" sz="2800" dirty="0" smtClean="0">
                <a:solidFill>
                  <a:schemeClr val="accent1"/>
                </a:solidFill>
                <a:latin typeface="Orly's Font 2" pitchFamily="66" charset="0"/>
                <a:cs typeface="Arial"/>
              </a:rPr>
              <a:t>4 = $7</a:t>
            </a:r>
            <a:endParaRPr lang="en-US" sz="2800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 bwMode="auto">
          <a:xfrm>
            <a:off x="3429000" y="3800475"/>
            <a:ext cx="24688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800" dirty="0" smtClean="0">
                <a:solidFill>
                  <a:schemeClr val="accent1"/>
                </a:solidFill>
                <a:latin typeface="Orly's Font 2" pitchFamily="66" charset="0"/>
              </a:rPr>
              <a:t>1 Ticket = </a:t>
            </a:r>
            <a:r>
              <a:rPr lang="en-US" sz="2800" dirty="0" smtClean="0">
                <a:solidFill>
                  <a:schemeClr val="accent5"/>
                </a:solidFill>
                <a:latin typeface="Orly's Font 2" pitchFamily="66" charset="0"/>
              </a:rPr>
              <a:t>$7</a:t>
            </a:r>
            <a:endParaRPr lang="en-US" sz="2800" dirty="0">
              <a:solidFill>
                <a:schemeClr val="accent5"/>
              </a:solidFill>
              <a:latin typeface="Orly's Font 2" pitchFamily="66" charset="0"/>
            </a:endParaRPr>
          </a:p>
        </p:txBody>
      </p:sp>
      <p:sp>
        <p:nvSpPr>
          <p:cNvPr id="12" name="Text Placeholder 2"/>
          <p:cNvSpPr txBox="1">
            <a:spLocks/>
          </p:cNvSpPr>
          <p:nvPr/>
        </p:nvSpPr>
        <p:spPr bwMode="auto">
          <a:xfrm>
            <a:off x="2872596" y="285750"/>
            <a:ext cx="5486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800" dirty="0" smtClean="0">
                <a:solidFill>
                  <a:schemeClr val="accent1"/>
                </a:solidFill>
                <a:latin typeface="Orly's Font 2" pitchFamily="66" charset="0"/>
              </a:rPr>
              <a:t>Ticket Cost</a:t>
            </a:r>
            <a:endParaRPr lang="en-US" sz="2800" dirty="0">
              <a:solidFill>
                <a:schemeClr val="accent5"/>
              </a:solidFill>
              <a:latin typeface="Orly's Font 2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286250"/>
            <a:ext cx="1645920" cy="664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4559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build="p"/>
      <p:bldP spid="5" grpId="0" build="p"/>
      <p:bldP spid="6" grpId="0" build="p"/>
      <p:bldP spid="7" grpId="0" build="p"/>
      <p:bldP spid="11" grpId="0" build="p"/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7300" y="952499"/>
            <a:ext cx="7040880" cy="353943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175"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2880" rIns="182880" bIns="18288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Reggie bought 2 movie tickets for a total of $14. Cady bought 4 movie tickets for a total of $28. Create a table to show the pattern of the prices of the movie tickets. How much is 1 ticket? How much are 3 tickets? Graph the corresponding terms as ordered pairs on a coordinate plane. What pattern do you see?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886200" y="2686050"/>
            <a:ext cx="2857500" cy="1905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69430" y="2705100"/>
            <a:ext cx="674370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371600" y="3143250"/>
            <a:ext cx="2400300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970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780923"/>
              </p:ext>
            </p:extLst>
          </p:nvPr>
        </p:nvGraphicFramePr>
        <p:xfrm>
          <a:off x="2514600" y="1853078"/>
          <a:ext cx="402336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Tickets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 $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 Placeholder 2"/>
          <p:cNvSpPr txBox="1">
            <a:spLocks/>
          </p:cNvSpPr>
          <p:nvPr/>
        </p:nvSpPr>
        <p:spPr bwMode="auto">
          <a:xfrm>
            <a:off x="3086100" y="2239867"/>
            <a:ext cx="640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  <a:latin typeface="Orly's Font 2" pitchFamily="66" charset="0"/>
              </a:rPr>
              <a:t>1</a:t>
            </a:r>
            <a:endParaRPr lang="en-US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 bwMode="auto">
          <a:xfrm>
            <a:off x="3116580" y="2578302"/>
            <a:ext cx="640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>
                <a:solidFill>
                  <a:schemeClr val="accent1"/>
                </a:solidFill>
                <a:latin typeface="Orly's Font 2" pitchFamily="66" charset="0"/>
              </a:rPr>
              <a:t>2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3126105" y="3020915"/>
            <a:ext cx="640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>
                <a:solidFill>
                  <a:schemeClr val="accent1"/>
                </a:solidFill>
                <a:latin typeface="Orly's Font 2" pitchFamily="66" charset="0"/>
              </a:rPr>
              <a:t>3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3126105" y="3387329"/>
            <a:ext cx="640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>
                <a:solidFill>
                  <a:schemeClr val="accent1"/>
                </a:solidFill>
                <a:latin typeface="Orly's Font 2" pitchFamily="66" charset="0"/>
              </a:rPr>
              <a:t>4</a:t>
            </a:r>
          </a:p>
        </p:txBody>
      </p:sp>
      <p:sp>
        <p:nvSpPr>
          <p:cNvPr id="9" name="Text Placeholder 2"/>
          <p:cNvSpPr txBox="1">
            <a:spLocks/>
          </p:cNvSpPr>
          <p:nvPr/>
        </p:nvSpPr>
        <p:spPr bwMode="auto">
          <a:xfrm>
            <a:off x="5103495" y="2220816"/>
            <a:ext cx="640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>
                <a:solidFill>
                  <a:schemeClr val="accent5"/>
                </a:solidFill>
                <a:latin typeface="Orly's Font 2" pitchFamily="66" charset="0"/>
              </a:rPr>
              <a:t>7</a:t>
            </a:r>
          </a:p>
        </p:txBody>
      </p:sp>
      <p:sp>
        <p:nvSpPr>
          <p:cNvPr id="10" name="Text Placeholder 2"/>
          <p:cNvSpPr txBox="1">
            <a:spLocks/>
          </p:cNvSpPr>
          <p:nvPr/>
        </p:nvSpPr>
        <p:spPr bwMode="auto">
          <a:xfrm>
            <a:off x="5133975" y="2587230"/>
            <a:ext cx="640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accent5"/>
                </a:solidFill>
                <a:latin typeface="Orly's Font 2" pitchFamily="66" charset="0"/>
              </a:rPr>
              <a:t>14</a:t>
            </a:r>
            <a:endParaRPr lang="en-US" dirty="0">
              <a:solidFill>
                <a:schemeClr val="accent5"/>
              </a:solidFill>
              <a:latin typeface="Orly's Font 2" pitchFamily="66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 bwMode="auto">
          <a:xfrm>
            <a:off x="5143500" y="3020916"/>
            <a:ext cx="640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accent5"/>
                </a:solidFill>
                <a:latin typeface="Orly's Font 2" pitchFamily="66" charset="0"/>
              </a:rPr>
              <a:t>21</a:t>
            </a:r>
            <a:endParaRPr lang="en-US" dirty="0">
              <a:solidFill>
                <a:schemeClr val="accent5"/>
              </a:solidFill>
              <a:latin typeface="Orly's Font 2" pitchFamily="66" charset="0"/>
            </a:endParaRPr>
          </a:p>
        </p:txBody>
      </p:sp>
      <p:sp>
        <p:nvSpPr>
          <p:cNvPr id="12" name="Text Placeholder 2"/>
          <p:cNvSpPr txBox="1">
            <a:spLocks/>
          </p:cNvSpPr>
          <p:nvPr/>
        </p:nvSpPr>
        <p:spPr bwMode="auto">
          <a:xfrm>
            <a:off x="5133975" y="3392391"/>
            <a:ext cx="640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accent5"/>
                </a:solidFill>
                <a:latin typeface="Orly's Font 2" pitchFamily="66" charset="0"/>
              </a:rPr>
              <a:t>28</a:t>
            </a:r>
            <a:endParaRPr lang="en-US" dirty="0">
              <a:solidFill>
                <a:schemeClr val="accent5"/>
              </a:solidFill>
              <a:latin typeface="Orly's Font 2" pitchFamily="66" charset="0"/>
            </a:endParaRPr>
          </a:p>
        </p:txBody>
      </p:sp>
      <p:sp>
        <p:nvSpPr>
          <p:cNvPr id="15" name="Text Placeholder 2"/>
          <p:cNvSpPr txBox="1">
            <a:spLocks/>
          </p:cNvSpPr>
          <p:nvPr/>
        </p:nvSpPr>
        <p:spPr bwMode="auto">
          <a:xfrm>
            <a:off x="3886200" y="2239866"/>
            <a:ext cx="100584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accent3"/>
                </a:solidFill>
                <a:latin typeface="Orly's Font 2" pitchFamily="66" charset="0"/>
              </a:rPr>
              <a:t>X7 =</a:t>
            </a:r>
            <a:endParaRPr lang="en-US" dirty="0">
              <a:solidFill>
                <a:schemeClr val="accent3"/>
              </a:solidFill>
              <a:latin typeface="Orly's Font 2" pitchFamily="66" charset="0"/>
            </a:endParaRPr>
          </a:p>
        </p:txBody>
      </p:sp>
      <p:sp>
        <p:nvSpPr>
          <p:cNvPr id="16" name="Text Placeholder 2"/>
          <p:cNvSpPr txBox="1">
            <a:spLocks/>
          </p:cNvSpPr>
          <p:nvPr/>
        </p:nvSpPr>
        <p:spPr bwMode="auto">
          <a:xfrm>
            <a:off x="3886200" y="2635182"/>
            <a:ext cx="100584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accent3"/>
                </a:solidFill>
                <a:latin typeface="Orly's Font 2" pitchFamily="66" charset="0"/>
              </a:rPr>
              <a:t>X7 =</a:t>
            </a:r>
            <a:endParaRPr lang="en-US" dirty="0">
              <a:solidFill>
                <a:schemeClr val="accent3"/>
              </a:solidFill>
              <a:latin typeface="Orly's Font 2" pitchFamily="66" charset="0"/>
            </a:endParaRPr>
          </a:p>
        </p:txBody>
      </p:sp>
      <p:sp>
        <p:nvSpPr>
          <p:cNvPr id="17" name="Text Placeholder 2"/>
          <p:cNvSpPr txBox="1">
            <a:spLocks/>
          </p:cNvSpPr>
          <p:nvPr/>
        </p:nvSpPr>
        <p:spPr bwMode="auto">
          <a:xfrm>
            <a:off x="3886200" y="3000942"/>
            <a:ext cx="100584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accent3"/>
                </a:solidFill>
                <a:latin typeface="Orly's Font 2" pitchFamily="66" charset="0"/>
              </a:rPr>
              <a:t>X7 =</a:t>
            </a:r>
            <a:endParaRPr lang="en-US" dirty="0">
              <a:solidFill>
                <a:schemeClr val="accent3"/>
              </a:solidFill>
              <a:latin typeface="Orly's Font 2" pitchFamily="66" charset="0"/>
            </a:endParaRPr>
          </a:p>
        </p:txBody>
      </p:sp>
      <p:sp>
        <p:nvSpPr>
          <p:cNvPr id="18" name="Text Placeholder 2"/>
          <p:cNvSpPr txBox="1">
            <a:spLocks/>
          </p:cNvSpPr>
          <p:nvPr/>
        </p:nvSpPr>
        <p:spPr bwMode="auto">
          <a:xfrm>
            <a:off x="3886200" y="3387329"/>
            <a:ext cx="100584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accent3"/>
                </a:solidFill>
                <a:latin typeface="Orly's Font 2" pitchFamily="66" charset="0"/>
              </a:rPr>
              <a:t>X7 =</a:t>
            </a:r>
            <a:endParaRPr lang="en-US" dirty="0">
              <a:solidFill>
                <a:schemeClr val="accent3"/>
              </a:solidFill>
              <a:latin typeface="Orly's Font 2" pitchFamily="66" charset="0"/>
            </a:endParaRPr>
          </a:p>
        </p:txBody>
      </p:sp>
      <p:sp>
        <p:nvSpPr>
          <p:cNvPr id="20" name="Cloud Callout 19"/>
          <p:cNvSpPr/>
          <p:nvPr/>
        </p:nvSpPr>
        <p:spPr>
          <a:xfrm>
            <a:off x="6023610" y="808970"/>
            <a:ext cx="3108960" cy="1642678"/>
          </a:xfrm>
          <a:prstGeom prst="cloudCallout">
            <a:avLst>
              <a:gd name="adj1" fmla="val -53939"/>
              <a:gd name="adj2" fmla="val 63587"/>
            </a:avLst>
          </a:prstGeom>
          <a:solidFill>
            <a:schemeClr val="accent2"/>
          </a:solidFill>
          <a:ln w="3810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Orly's Font 2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60770" y="1168644"/>
            <a:ext cx="2834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Orly's Font 2" pitchFamily="66" charset="0"/>
                <a:ea typeface="Verdana" pitchFamily="34" charset="0"/>
                <a:cs typeface="Verdana" pitchFamily="34" charset="0"/>
              </a:rPr>
              <a:t>The terms in the 2</a:t>
            </a:r>
            <a:r>
              <a:rPr lang="en-US" baseline="30000" dirty="0" smtClean="0">
                <a:solidFill>
                  <a:schemeClr val="accent1">
                    <a:lumMod val="50000"/>
                  </a:schemeClr>
                </a:solidFill>
                <a:latin typeface="Orly's Font 2" pitchFamily="66" charset="0"/>
                <a:ea typeface="Verdana" pitchFamily="34" charset="0"/>
                <a:cs typeface="Verdana" pitchFamily="34" charset="0"/>
              </a:rPr>
              <a:t>nd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Orly's Font 2" pitchFamily="66" charset="0"/>
                <a:ea typeface="Verdana" pitchFamily="34" charset="0"/>
                <a:cs typeface="Verdana" pitchFamily="34" charset="0"/>
              </a:rPr>
              <a:t> set are </a:t>
            </a:r>
            <a:r>
              <a:rPr lang="en-US" dirty="0" smtClean="0">
                <a:solidFill>
                  <a:schemeClr val="accent3"/>
                </a:solidFill>
                <a:latin typeface="Orly's Font 2" pitchFamily="66" charset="0"/>
                <a:ea typeface="Verdana" pitchFamily="34" charset="0"/>
                <a:cs typeface="Verdana" pitchFamily="34" charset="0"/>
              </a:rPr>
              <a:t>7 times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Orly's Font 2" pitchFamily="66" charset="0"/>
                <a:ea typeface="Verdana" pitchFamily="34" charset="0"/>
                <a:cs typeface="Verdana" pitchFamily="34" charset="0"/>
              </a:rPr>
              <a:t>the terms in the 1</a:t>
            </a:r>
            <a:r>
              <a:rPr lang="en-US" baseline="30000" dirty="0" smtClean="0">
                <a:solidFill>
                  <a:schemeClr val="accent1">
                    <a:lumMod val="50000"/>
                  </a:schemeClr>
                </a:solidFill>
                <a:latin typeface="Orly's Font 2" pitchFamily="66" charset="0"/>
                <a:ea typeface="Verdana" pitchFamily="34" charset="0"/>
                <a:cs typeface="Verdana" pitchFamily="34" charset="0"/>
              </a:rPr>
              <a:t>st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Orly's Font 2" pitchFamily="66" charset="0"/>
                <a:ea typeface="Verdana" pitchFamily="34" charset="0"/>
                <a:cs typeface="Verdana" pitchFamily="34" charset="0"/>
              </a:rPr>
              <a:t> set.</a:t>
            </a:r>
            <a:endParaRPr lang="en-US" dirty="0" smtClean="0">
              <a:solidFill>
                <a:schemeClr val="accent4">
                  <a:lumMod val="50000"/>
                </a:schemeClr>
              </a:solidFill>
              <a:latin typeface="Orly's Font 2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ext Placeholder 2"/>
          <p:cNvSpPr txBox="1">
            <a:spLocks/>
          </p:cNvSpPr>
          <p:nvPr/>
        </p:nvSpPr>
        <p:spPr bwMode="auto">
          <a:xfrm>
            <a:off x="2872596" y="285750"/>
            <a:ext cx="5486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800" dirty="0" smtClean="0">
                <a:solidFill>
                  <a:schemeClr val="accent1"/>
                </a:solidFill>
                <a:latin typeface="Orly's Font 2" pitchFamily="66" charset="0"/>
              </a:rPr>
              <a:t>Ticket Cost</a:t>
            </a:r>
            <a:endParaRPr lang="en-US" sz="2800" dirty="0">
              <a:solidFill>
                <a:schemeClr val="accent5"/>
              </a:solidFill>
              <a:latin typeface="Orly's Font 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555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9" grpId="0" build="p"/>
      <p:bldP spid="10" grpId="0" build="p"/>
      <p:bldP spid="11" grpId="0" build="p"/>
      <p:bldP spid="12" grpId="0" build="p"/>
      <p:bldP spid="15" grpId="0" build="p"/>
      <p:bldP spid="16" grpId="0" build="p"/>
      <p:bldP spid="17" grpId="0" build="p"/>
      <p:bldP spid="18" grpId="0" build="p"/>
      <p:bldP spid="20" grpId="0" animBg="1"/>
      <p:bldP spid="21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Placeholder 2"/>
          <p:cNvSpPr txBox="1">
            <a:spLocks/>
          </p:cNvSpPr>
          <p:nvPr/>
        </p:nvSpPr>
        <p:spPr bwMode="auto">
          <a:xfrm>
            <a:off x="2872596" y="285750"/>
            <a:ext cx="5486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800" dirty="0" smtClean="0">
                <a:solidFill>
                  <a:schemeClr val="accent1"/>
                </a:solidFill>
                <a:latin typeface="Orly's Font 2" pitchFamily="66" charset="0"/>
              </a:rPr>
              <a:t>Ticket Cost</a:t>
            </a:r>
            <a:endParaRPr lang="en-US" sz="2800" dirty="0">
              <a:solidFill>
                <a:schemeClr val="accent5"/>
              </a:solidFill>
              <a:latin typeface="Orly's Font 2" pitchFamily="66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297883"/>
              </p:ext>
            </p:extLst>
          </p:nvPr>
        </p:nvGraphicFramePr>
        <p:xfrm>
          <a:off x="2514600" y="1853078"/>
          <a:ext cx="402336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Tickets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 $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 Placeholder 2"/>
          <p:cNvSpPr txBox="1">
            <a:spLocks/>
          </p:cNvSpPr>
          <p:nvPr/>
        </p:nvSpPr>
        <p:spPr bwMode="auto">
          <a:xfrm>
            <a:off x="3086100" y="2239867"/>
            <a:ext cx="640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  <a:latin typeface="Orly's Font 2" pitchFamily="66" charset="0"/>
              </a:rPr>
              <a:t>1</a:t>
            </a:r>
            <a:endParaRPr lang="en-US" dirty="0">
              <a:solidFill>
                <a:schemeClr val="accent1"/>
              </a:solidFill>
              <a:latin typeface="Orly's Font 2" pitchFamily="66" charset="0"/>
            </a:endParaRPr>
          </a:p>
        </p:txBody>
      </p:sp>
      <p:sp>
        <p:nvSpPr>
          <p:cNvPr id="26" name="Text Placeholder 2"/>
          <p:cNvSpPr txBox="1">
            <a:spLocks/>
          </p:cNvSpPr>
          <p:nvPr/>
        </p:nvSpPr>
        <p:spPr bwMode="auto">
          <a:xfrm>
            <a:off x="3116580" y="2578302"/>
            <a:ext cx="640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>
                <a:solidFill>
                  <a:schemeClr val="accent1"/>
                </a:solidFill>
                <a:latin typeface="Orly's Font 2" pitchFamily="66" charset="0"/>
              </a:rPr>
              <a:t>2</a:t>
            </a:r>
          </a:p>
        </p:txBody>
      </p:sp>
      <p:sp>
        <p:nvSpPr>
          <p:cNvPr id="27" name="Text Placeholder 2"/>
          <p:cNvSpPr txBox="1">
            <a:spLocks/>
          </p:cNvSpPr>
          <p:nvPr/>
        </p:nvSpPr>
        <p:spPr bwMode="auto">
          <a:xfrm>
            <a:off x="3126105" y="3020915"/>
            <a:ext cx="640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>
                <a:solidFill>
                  <a:schemeClr val="accent1"/>
                </a:solidFill>
                <a:latin typeface="Orly's Font 2" pitchFamily="66" charset="0"/>
              </a:rPr>
              <a:t>3</a:t>
            </a:r>
          </a:p>
        </p:txBody>
      </p:sp>
      <p:sp>
        <p:nvSpPr>
          <p:cNvPr id="30" name="Text Placeholder 2"/>
          <p:cNvSpPr txBox="1">
            <a:spLocks/>
          </p:cNvSpPr>
          <p:nvPr/>
        </p:nvSpPr>
        <p:spPr bwMode="auto">
          <a:xfrm>
            <a:off x="3126105" y="3387329"/>
            <a:ext cx="640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>
                <a:solidFill>
                  <a:schemeClr val="accent1"/>
                </a:solidFill>
                <a:latin typeface="Orly's Font 2" pitchFamily="66" charset="0"/>
              </a:rPr>
              <a:t>4</a:t>
            </a:r>
          </a:p>
        </p:txBody>
      </p:sp>
      <p:sp>
        <p:nvSpPr>
          <p:cNvPr id="31" name="Text Placeholder 2"/>
          <p:cNvSpPr txBox="1">
            <a:spLocks/>
          </p:cNvSpPr>
          <p:nvPr/>
        </p:nvSpPr>
        <p:spPr bwMode="auto">
          <a:xfrm>
            <a:off x="5103495" y="2220816"/>
            <a:ext cx="640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>
                <a:solidFill>
                  <a:schemeClr val="accent5"/>
                </a:solidFill>
                <a:latin typeface="Orly's Font 2" pitchFamily="66" charset="0"/>
              </a:rPr>
              <a:t>7</a:t>
            </a:r>
          </a:p>
        </p:txBody>
      </p:sp>
      <p:sp>
        <p:nvSpPr>
          <p:cNvPr id="32" name="Text Placeholder 2"/>
          <p:cNvSpPr txBox="1">
            <a:spLocks/>
          </p:cNvSpPr>
          <p:nvPr/>
        </p:nvSpPr>
        <p:spPr bwMode="auto">
          <a:xfrm>
            <a:off x="5133975" y="2587230"/>
            <a:ext cx="640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accent5"/>
                </a:solidFill>
                <a:latin typeface="Orly's Font 2" pitchFamily="66" charset="0"/>
              </a:rPr>
              <a:t>14</a:t>
            </a:r>
            <a:endParaRPr lang="en-US" dirty="0">
              <a:solidFill>
                <a:schemeClr val="accent5"/>
              </a:solidFill>
              <a:latin typeface="Orly's Font 2" pitchFamily="66" charset="0"/>
            </a:endParaRPr>
          </a:p>
        </p:txBody>
      </p:sp>
      <p:sp>
        <p:nvSpPr>
          <p:cNvPr id="33" name="Text Placeholder 2"/>
          <p:cNvSpPr txBox="1">
            <a:spLocks/>
          </p:cNvSpPr>
          <p:nvPr/>
        </p:nvSpPr>
        <p:spPr bwMode="auto">
          <a:xfrm>
            <a:off x="5143500" y="3020916"/>
            <a:ext cx="640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accent5"/>
                </a:solidFill>
                <a:latin typeface="Orly's Font 2" pitchFamily="66" charset="0"/>
              </a:rPr>
              <a:t>21</a:t>
            </a:r>
            <a:endParaRPr lang="en-US" dirty="0">
              <a:solidFill>
                <a:schemeClr val="accent5"/>
              </a:solidFill>
              <a:latin typeface="Orly's Font 2" pitchFamily="66" charset="0"/>
            </a:endParaRPr>
          </a:p>
        </p:txBody>
      </p:sp>
      <p:sp>
        <p:nvSpPr>
          <p:cNvPr id="34" name="Text Placeholder 2"/>
          <p:cNvSpPr txBox="1">
            <a:spLocks/>
          </p:cNvSpPr>
          <p:nvPr/>
        </p:nvSpPr>
        <p:spPr bwMode="auto">
          <a:xfrm>
            <a:off x="5133975" y="3392391"/>
            <a:ext cx="640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accent5"/>
                </a:solidFill>
                <a:latin typeface="Orly's Font 2" pitchFamily="66" charset="0"/>
              </a:rPr>
              <a:t>28</a:t>
            </a:r>
            <a:endParaRPr lang="en-US" dirty="0">
              <a:solidFill>
                <a:schemeClr val="accent5"/>
              </a:solidFill>
              <a:latin typeface="Orly's Font 2" pitchFamily="66" charset="0"/>
            </a:endParaRPr>
          </a:p>
        </p:txBody>
      </p:sp>
      <p:sp>
        <p:nvSpPr>
          <p:cNvPr id="35" name="Text Placeholder 2"/>
          <p:cNvSpPr txBox="1">
            <a:spLocks/>
          </p:cNvSpPr>
          <p:nvPr/>
        </p:nvSpPr>
        <p:spPr bwMode="auto">
          <a:xfrm>
            <a:off x="3886200" y="2239866"/>
            <a:ext cx="100584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accent3"/>
                </a:solidFill>
                <a:latin typeface="Orly's Font 2" pitchFamily="66" charset="0"/>
              </a:rPr>
              <a:t>X7 =</a:t>
            </a:r>
            <a:endParaRPr lang="en-US" dirty="0">
              <a:solidFill>
                <a:schemeClr val="accent3"/>
              </a:solidFill>
              <a:latin typeface="Orly's Font 2" pitchFamily="66" charset="0"/>
            </a:endParaRPr>
          </a:p>
        </p:txBody>
      </p:sp>
      <p:sp>
        <p:nvSpPr>
          <p:cNvPr id="36" name="Text Placeholder 2"/>
          <p:cNvSpPr txBox="1">
            <a:spLocks/>
          </p:cNvSpPr>
          <p:nvPr/>
        </p:nvSpPr>
        <p:spPr bwMode="auto">
          <a:xfrm>
            <a:off x="3886200" y="2635182"/>
            <a:ext cx="100584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accent3"/>
                </a:solidFill>
                <a:latin typeface="Orly's Font 2" pitchFamily="66" charset="0"/>
              </a:rPr>
              <a:t>X7 =</a:t>
            </a:r>
            <a:endParaRPr lang="en-US" dirty="0">
              <a:solidFill>
                <a:schemeClr val="accent3"/>
              </a:solidFill>
              <a:latin typeface="Orly's Font 2" pitchFamily="66" charset="0"/>
            </a:endParaRPr>
          </a:p>
        </p:txBody>
      </p:sp>
      <p:sp>
        <p:nvSpPr>
          <p:cNvPr id="37" name="Text Placeholder 2"/>
          <p:cNvSpPr txBox="1">
            <a:spLocks/>
          </p:cNvSpPr>
          <p:nvPr/>
        </p:nvSpPr>
        <p:spPr bwMode="auto">
          <a:xfrm>
            <a:off x="3886200" y="3000942"/>
            <a:ext cx="100584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accent3"/>
                </a:solidFill>
                <a:latin typeface="Orly's Font 2" pitchFamily="66" charset="0"/>
              </a:rPr>
              <a:t>X7 =</a:t>
            </a:r>
            <a:endParaRPr lang="en-US" dirty="0">
              <a:solidFill>
                <a:schemeClr val="accent3"/>
              </a:solidFill>
              <a:latin typeface="Orly's Font 2" pitchFamily="66" charset="0"/>
            </a:endParaRPr>
          </a:p>
        </p:txBody>
      </p:sp>
      <p:sp>
        <p:nvSpPr>
          <p:cNvPr id="38" name="Text Placeholder 2"/>
          <p:cNvSpPr txBox="1">
            <a:spLocks/>
          </p:cNvSpPr>
          <p:nvPr/>
        </p:nvSpPr>
        <p:spPr bwMode="auto">
          <a:xfrm>
            <a:off x="3886200" y="3387329"/>
            <a:ext cx="100584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accent3"/>
                </a:solidFill>
                <a:latin typeface="Orly's Font 2" pitchFamily="66" charset="0"/>
              </a:rPr>
              <a:t>X7 =</a:t>
            </a:r>
            <a:endParaRPr lang="en-US" dirty="0">
              <a:solidFill>
                <a:schemeClr val="accent3"/>
              </a:solidFill>
              <a:latin typeface="Orly's Font 2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514600" y="3013233"/>
            <a:ext cx="4023360" cy="358617"/>
          </a:xfrm>
          <a:prstGeom prst="rect">
            <a:avLst/>
          </a:prstGeom>
          <a:solidFill>
            <a:srgbClr val="FFFF00">
              <a:alpha val="48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14600" y="2228850"/>
            <a:ext cx="4023360" cy="358617"/>
          </a:xfrm>
          <a:prstGeom prst="rect">
            <a:avLst/>
          </a:prstGeom>
          <a:solidFill>
            <a:srgbClr val="FFFF00">
              <a:alpha val="48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20" name="Cloud Callout 19"/>
          <p:cNvSpPr/>
          <p:nvPr/>
        </p:nvSpPr>
        <p:spPr>
          <a:xfrm>
            <a:off x="5752436" y="642478"/>
            <a:ext cx="2743200" cy="1014872"/>
          </a:xfrm>
          <a:prstGeom prst="cloudCallout">
            <a:avLst>
              <a:gd name="adj1" fmla="val -74733"/>
              <a:gd name="adj2" fmla="val 82115"/>
            </a:avLst>
          </a:prstGeom>
          <a:solidFill>
            <a:schemeClr val="accent2"/>
          </a:solidFill>
          <a:ln w="3810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Orly's Font 2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56517" y="945118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Orly's Font 2" pitchFamily="66" charset="0"/>
                <a:ea typeface="Verdana" pitchFamily="34" charset="0"/>
                <a:cs typeface="Verdana" pitchFamily="34" charset="0"/>
              </a:rPr>
              <a:t>Each ticket is $7.</a:t>
            </a:r>
            <a:endParaRPr lang="en-US" dirty="0" smtClean="0">
              <a:solidFill>
                <a:schemeClr val="accent4">
                  <a:lumMod val="50000"/>
                </a:schemeClr>
              </a:solidFill>
              <a:latin typeface="Orly's Font 2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Text Placeholder 2"/>
          <p:cNvSpPr txBox="1">
            <a:spLocks/>
          </p:cNvSpPr>
          <p:nvPr/>
        </p:nvSpPr>
        <p:spPr bwMode="auto">
          <a:xfrm>
            <a:off x="6038588" y="2205516"/>
            <a:ext cx="32918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000" dirty="0" smtClean="0">
                <a:solidFill>
                  <a:schemeClr val="accent5"/>
                </a:solidFill>
                <a:latin typeface="Orly's Font 2" pitchFamily="66" charset="0"/>
              </a:rPr>
              <a:t>1 </a:t>
            </a:r>
            <a:r>
              <a:rPr lang="en-US" sz="2000" dirty="0" smtClean="0">
                <a:solidFill>
                  <a:schemeClr val="accent1"/>
                </a:solidFill>
                <a:latin typeface="Orly's Font 2" pitchFamily="66" charset="0"/>
              </a:rPr>
              <a:t>ticket for </a:t>
            </a:r>
            <a:r>
              <a:rPr lang="en-US" sz="2000" dirty="0" smtClean="0">
                <a:solidFill>
                  <a:schemeClr val="accent5"/>
                </a:solidFill>
                <a:latin typeface="Orly's Font 2" pitchFamily="66" charset="0"/>
              </a:rPr>
              <a:t>$7</a:t>
            </a:r>
            <a:endParaRPr lang="en-US" sz="2000" dirty="0">
              <a:solidFill>
                <a:schemeClr val="accent5"/>
              </a:solidFill>
              <a:latin typeface="Orly's Font 2" pitchFamily="66" charset="0"/>
            </a:endParaRPr>
          </a:p>
        </p:txBody>
      </p:sp>
      <p:sp>
        <p:nvSpPr>
          <p:cNvPr id="29" name="Text Placeholder 2"/>
          <p:cNvSpPr txBox="1">
            <a:spLocks/>
          </p:cNvSpPr>
          <p:nvPr/>
        </p:nvSpPr>
        <p:spPr bwMode="auto">
          <a:xfrm>
            <a:off x="6159818" y="2966592"/>
            <a:ext cx="32918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Orly's Font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000" dirty="0" smtClean="0">
                <a:solidFill>
                  <a:schemeClr val="accent5"/>
                </a:solidFill>
                <a:latin typeface="Orly's Font 2" pitchFamily="66" charset="0"/>
              </a:rPr>
              <a:t>3 </a:t>
            </a:r>
            <a:r>
              <a:rPr lang="en-US" sz="2000" dirty="0" smtClean="0">
                <a:solidFill>
                  <a:schemeClr val="accent1"/>
                </a:solidFill>
                <a:latin typeface="Orly's Font 2" pitchFamily="66" charset="0"/>
              </a:rPr>
              <a:t>tickets for </a:t>
            </a:r>
            <a:r>
              <a:rPr lang="en-US" sz="2000" dirty="0" smtClean="0">
                <a:solidFill>
                  <a:schemeClr val="accent5"/>
                </a:solidFill>
                <a:latin typeface="Orly's Font 2" pitchFamily="66" charset="0"/>
              </a:rPr>
              <a:t>$21</a:t>
            </a:r>
            <a:endParaRPr lang="en-US" sz="2000" dirty="0">
              <a:solidFill>
                <a:schemeClr val="accent5"/>
              </a:solidFill>
              <a:latin typeface="Orly's Font 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185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20" grpId="0" animBg="1"/>
      <p:bldP spid="21" grpId="0"/>
      <p:bldP spid="28" grpId="0" build="p"/>
      <p:bldP spid="2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7300" y="952499"/>
            <a:ext cx="7040880" cy="353943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175"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2880" rIns="182880" bIns="18288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Reggie bought 2 movie tickets for a total of $14. Cady bought 4 movie tickets for a total of $28. Create a table to show the pattern of the prices of the movie tickets. How much is 1 ticket? How much are 3 tickets? Graph the corresponding terms as ordered pairs on a coordinate plane. What pattern do you see?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000500" y="3105978"/>
            <a:ext cx="3314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85900" y="3486150"/>
            <a:ext cx="57150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956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Learn Zillion">
      <a:dk1>
        <a:sysClr val="windowText" lastClr="000000"/>
      </a:dk1>
      <a:lt1>
        <a:sysClr val="window" lastClr="FFFFFF"/>
      </a:lt1>
      <a:dk2>
        <a:srgbClr val="7F7F7F"/>
      </a:dk2>
      <a:lt2>
        <a:srgbClr val="BFBFBF"/>
      </a:lt2>
      <a:accent1>
        <a:srgbClr val="0078AE"/>
      </a:accent1>
      <a:accent2>
        <a:srgbClr val="00BCE4"/>
      </a:accent2>
      <a:accent3>
        <a:srgbClr val="E86D1F"/>
      </a:accent3>
      <a:accent4>
        <a:srgbClr val="FFD200"/>
      </a:accent4>
      <a:accent5>
        <a:srgbClr val="5E9732"/>
      </a:accent5>
      <a:accent6>
        <a:srgbClr val="8DC63F"/>
      </a:accent6>
      <a:hlink>
        <a:srgbClr val="000000"/>
      </a:hlink>
      <a:folHlink>
        <a:srgbClr val="000000"/>
      </a:folHlink>
    </a:clrScheme>
    <a:fontScheme name="Learn Zill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38100">
          <a:solidFill>
            <a:schemeClr val="accent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4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smtClean="0">
            <a:latin typeface="Orly's Font" pitchFamily="66" charset="0"/>
            <a:ea typeface="Verdana" pitchFamily="34" charset="0"/>
            <a:cs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8074</TotalTime>
  <Words>759</Words>
  <Application>Microsoft Macintosh PowerPoint</Application>
  <PresentationFormat>On-screen Show (16:9)</PresentationFormat>
  <Paragraphs>235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Orly's Font 2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TM2-1</dc:creator>
  <cp:lastModifiedBy>C Muniz</cp:lastModifiedBy>
  <cp:revision>314</cp:revision>
  <dcterms:created xsi:type="dcterms:W3CDTF">2011-06-12T17:04:43Z</dcterms:created>
  <dcterms:modified xsi:type="dcterms:W3CDTF">2015-02-18T22:52:57Z</dcterms:modified>
</cp:coreProperties>
</file>